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sldIdLst>
    <p:sldId id="256" r:id="rId2"/>
    <p:sldId id="259" r:id="rId3"/>
    <p:sldId id="257" r:id="rId4"/>
    <p:sldId id="260" r:id="rId5"/>
    <p:sldId id="261" r:id="rId6"/>
    <p:sldId id="262" r:id="rId7"/>
    <p:sldId id="263" r:id="rId8"/>
    <p:sldId id="268" r:id="rId9"/>
    <p:sldId id="264" r:id="rId10"/>
    <p:sldId id="269" r:id="rId11"/>
    <p:sldId id="270" r:id="rId12"/>
    <p:sldId id="271" r:id="rId13"/>
    <p:sldId id="272" r:id="rId14"/>
    <p:sldId id="274" r:id="rId15"/>
    <p:sldId id="284" r:id="rId16"/>
    <p:sldId id="285" r:id="rId17"/>
    <p:sldId id="278" r:id="rId18"/>
    <p:sldId id="279" r:id="rId19"/>
    <p:sldId id="280" r:id="rId20"/>
    <p:sldId id="281" r:id="rId21"/>
    <p:sldId id="286" r:id="rId22"/>
    <p:sldId id="287" r:id="rId23"/>
    <p:sldId id="288" r:id="rId24"/>
    <p:sldId id="294" r:id="rId25"/>
    <p:sldId id="290" r:id="rId26"/>
    <p:sldId id="291" r:id="rId27"/>
    <p:sldId id="293" r:id="rId28"/>
    <p:sldId id="292" r:id="rId29"/>
    <p:sldId id="289" r:id="rId30"/>
    <p:sldId id="296" r:id="rId31"/>
    <p:sldId id="297" r:id="rId32"/>
    <p:sldId id="298" r:id="rId33"/>
    <p:sldId id="299" r:id="rId34"/>
    <p:sldId id="300" r:id="rId35"/>
    <p:sldId id="301" r:id="rId36"/>
    <p:sldId id="302" r:id="rId37"/>
    <p:sldId id="306" r:id="rId38"/>
    <p:sldId id="303" r:id="rId39"/>
    <p:sldId id="307" r:id="rId40"/>
    <p:sldId id="308" r:id="rId41"/>
    <p:sldId id="309" r:id="rId42"/>
    <p:sldId id="310" r:id="rId43"/>
    <p:sldId id="313" r:id="rId44"/>
    <p:sldId id="311" r:id="rId45"/>
    <p:sldId id="314" r:id="rId46"/>
    <p:sldId id="318" r:id="rId47"/>
    <p:sldId id="315" r:id="rId48"/>
    <p:sldId id="319" r:id="rId49"/>
    <p:sldId id="320" r:id="rId50"/>
    <p:sldId id="321" r:id="rId51"/>
    <p:sldId id="322" r:id="rId52"/>
    <p:sldId id="323" r:id="rId53"/>
    <p:sldId id="326" r:id="rId54"/>
    <p:sldId id="327" r:id="rId55"/>
    <p:sldId id="331" r:id="rId56"/>
    <p:sldId id="328" r:id="rId57"/>
    <p:sldId id="332" r:id="rId58"/>
    <p:sldId id="333" r:id="rId59"/>
    <p:sldId id="334" r:id="rId60"/>
    <p:sldId id="335" r:id="rId61"/>
    <p:sldId id="337" r:id="rId62"/>
    <p:sldId id="338" r:id="rId63"/>
    <p:sldId id="336" r:id="rId64"/>
    <p:sldId id="346" r:id="rId65"/>
    <p:sldId id="349" r:id="rId66"/>
    <p:sldId id="350" r:id="rId67"/>
    <p:sldId id="347" r:id="rId68"/>
    <p:sldId id="351" r:id="rId69"/>
    <p:sldId id="348" r:id="rId70"/>
    <p:sldId id="340" r:id="rId71"/>
    <p:sldId id="345" r:id="rId72"/>
    <p:sldId id="343" r:id="rId73"/>
    <p:sldId id="344" r:id="rId74"/>
    <p:sldId id="342" r:id="rId75"/>
    <p:sldId id="341" r:id="rId76"/>
    <p:sldId id="339" r:id="rId7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DDC"/>
    <a:srgbClr val="92D050"/>
    <a:srgbClr val="00E2F0"/>
    <a:srgbClr val="FFFFF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76" autoAdjust="0"/>
    <p:restoredTop sz="94680" autoAdjust="0"/>
  </p:normalViewPr>
  <p:slideViewPr>
    <p:cSldViewPr>
      <p:cViewPr varScale="1">
        <p:scale>
          <a:sx n="102" d="100"/>
          <a:sy n="102" d="100"/>
        </p:scale>
        <p:origin x="-11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5058" name="Group 2"/>
          <p:cNvGrpSpPr>
            <a:grpSpLocks/>
          </p:cNvGrpSpPr>
          <p:nvPr/>
        </p:nvGrpSpPr>
        <p:grpSpPr bwMode="auto">
          <a:xfrm>
            <a:off x="0" y="0"/>
            <a:ext cx="8763000" cy="5943600"/>
            <a:chOff x="0" y="0"/>
            <a:chExt cx="5520" cy="3744"/>
          </a:xfrm>
        </p:grpSpPr>
        <p:sp>
          <p:nvSpPr>
            <p:cNvPr id="45059"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a:endParaRPr lang="en-US" sz="2400">
                <a:latin typeface="Times New Roman" pitchFamily="18" charset="0"/>
              </a:endParaRPr>
            </a:p>
          </p:txBody>
        </p:sp>
        <p:grpSp>
          <p:nvGrpSpPr>
            <p:cNvPr id="45060" name="Group 4"/>
            <p:cNvGrpSpPr>
              <a:grpSpLocks/>
            </p:cNvGrpSpPr>
            <p:nvPr userDrawn="1"/>
          </p:nvGrpSpPr>
          <p:grpSpPr bwMode="auto">
            <a:xfrm>
              <a:off x="0" y="2208"/>
              <a:ext cx="5520" cy="1536"/>
              <a:chOff x="0" y="2208"/>
              <a:chExt cx="5520" cy="1536"/>
            </a:xfrm>
          </p:grpSpPr>
          <p:sp>
            <p:nvSpPr>
              <p:cNvPr id="45061"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lgn="ctr"/>
                <a:endParaRPr lang="en-US" sz="2400">
                  <a:latin typeface="Times New Roman" pitchFamily="18" charset="0"/>
                </a:endParaRPr>
              </a:p>
            </p:txBody>
          </p:sp>
          <p:sp>
            <p:nvSpPr>
              <p:cNvPr id="45062"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lgn="ctr"/>
                <a:endParaRPr lang="en-US" sz="2400">
                  <a:latin typeface="Times New Roman" pitchFamily="18" charset="0"/>
                </a:endParaRPr>
              </a:p>
            </p:txBody>
          </p:sp>
          <p:sp>
            <p:nvSpPr>
              <p:cNvPr id="45063"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endParaRPr lang="en-US"/>
              </a:p>
            </p:txBody>
          </p:sp>
        </p:grpSp>
        <p:grpSp>
          <p:nvGrpSpPr>
            <p:cNvPr id="45064" name="Group 8"/>
            <p:cNvGrpSpPr>
              <a:grpSpLocks/>
            </p:cNvGrpSpPr>
            <p:nvPr userDrawn="1"/>
          </p:nvGrpSpPr>
          <p:grpSpPr bwMode="auto">
            <a:xfrm>
              <a:off x="400" y="336"/>
              <a:ext cx="5088" cy="192"/>
              <a:chOff x="400" y="336"/>
              <a:chExt cx="5088" cy="192"/>
            </a:xfrm>
          </p:grpSpPr>
          <p:sp>
            <p:nvSpPr>
              <p:cNvPr id="45065"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a:endParaRPr lang="en-US" sz="2400">
                  <a:latin typeface="Times New Roman" pitchFamily="18" charset="0"/>
                </a:endParaRPr>
              </a:p>
            </p:txBody>
          </p:sp>
          <p:sp>
            <p:nvSpPr>
              <p:cNvPr id="45066"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endParaRPr lang="en-US"/>
              </a:p>
            </p:txBody>
          </p:sp>
        </p:grpSp>
      </p:grpSp>
      <p:sp>
        <p:nvSpPr>
          <p:cNvPr id="45067"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4506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45069" name="Rectangle 13"/>
          <p:cNvSpPr>
            <a:spLocks noGrp="1" noChangeArrowheads="1"/>
          </p:cNvSpPr>
          <p:nvPr>
            <p:ph type="dt" sz="half" idx="2"/>
          </p:nvPr>
        </p:nvSpPr>
        <p:spPr>
          <a:xfrm>
            <a:off x="912813" y="6251575"/>
            <a:ext cx="1905000" cy="457200"/>
          </a:xfrm>
        </p:spPr>
        <p:txBody>
          <a:bodyPr/>
          <a:lstStyle>
            <a:lvl1pPr>
              <a:defRPr/>
            </a:lvl1pPr>
          </a:lstStyle>
          <a:p>
            <a:endParaRPr lang="en-US"/>
          </a:p>
        </p:txBody>
      </p:sp>
      <p:sp>
        <p:nvSpPr>
          <p:cNvPr id="45070" name="Rectangle 14"/>
          <p:cNvSpPr>
            <a:spLocks noGrp="1" noChangeArrowheads="1"/>
          </p:cNvSpPr>
          <p:nvPr>
            <p:ph type="ftr" sz="quarter" idx="3"/>
          </p:nvPr>
        </p:nvSpPr>
        <p:spPr>
          <a:xfrm>
            <a:off x="3354388" y="6248400"/>
            <a:ext cx="2895600" cy="457200"/>
          </a:xfrm>
        </p:spPr>
        <p:txBody>
          <a:bodyPr/>
          <a:lstStyle>
            <a:lvl1pPr>
              <a:defRPr/>
            </a:lvl1pPr>
          </a:lstStyle>
          <a:p>
            <a:endParaRPr lang="en-US"/>
          </a:p>
        </p:txBody>
      </p:sp>
      <p:sp>
        <p:nvSpPr>
          <p:cNvPr id="45071" name="Rectangle 15"/>
          <p:cNvSpPr>
            <a:spLocks noGrp="1" noChangeArrowheads="1"/>
          </p:cNvSpPr>
          <p:nvPr>
            <p:ph type="sldNum" sz="quarter" idx="4"/>
          </p:nvPr>
        </p:nvSpPr>
        <p:spPr/>
        <p:txBody>
          <a:bodyPr/>
          <a:lstStyle>
            <a:lvl1pPr>
              <a:defRPr/>
            </a:lvl1pPr>
          </a:lstStyle>
          <a:p>
            <a:fld id="{CE6B2188-6C6F-49C3-89A3-1633FE005FA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8DEAB5-6064-49EA-96CE-6C212678370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C2B740D-8A7C-4F3A-A58E-E066304EBAB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157CAE2-E462-4FF1-9675-7931996007C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CCE4570-2FF4-41F9-9AB2-738DA842B70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54F8637-AA49-42E0-AD9D-691833BD840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344D185-7953-4F57-9F1A-7E39D3BF2D8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95E86F-3DBD-4113-833B-571DD2B3E7C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FF49321-BEDD-429C-A9E8-D0C62656E9E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686A6D-762C-4E5F-81DA-B61241A09C4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3EA6E3F-1C03-40C7-BC1A-78B699147CA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034" name="Group 2"/>
          <p:cNvGrpSpPr>
            <a:grpSpLocks/>
          </p:cNvGrpSpPr>
          <p:nvPr/>
        </p:nvGrpSpPr>
        <p:grpSpPr bwMode="auto">
          <a:xfrm>
            <a:off x="0" y="0"/>
            <a:ext cx="8686800" cy="4876800"/>
            <a:chOff x="0" y="0"/>
            <a:chExt cx="5472" cy="3072"/>
          </a:xfrm>
        </p:grpSpPr>
        <p:sp>
          <p:nvSpPr>
            <p:cNvPr id="44035"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a:endParaRPr lang="en-US" sz="2400">
                <a:latin typeface="Times New Roman" pitchFamily="18" charset="0"/>
              </a:endParaRPr>
            </a:p>
          </p:txBody>
        </p:sp>
        <p:grpSp>
          <p:nvGrpSpPr>
            <p:cNvPr id="44036" name="Group 4"/>
            <p:cNvGrpSpPr>
              <a:grpSpLocks/>
            </p:cNvGrpSpPr>
            <p:nvPr/>
          </p:nvGrpSpPr>
          <p:grpSpPr bwMode="auto">
            <a:xfrm>
              <a:off x="240" y="893"/>
              <a:ext cx="5232" cy="115"/>
              <a:chOff x="240" y="893"/>
              <a:chExt cx="5232" cy="115"/>
            </a:xfrm>
          </p:grpSpPr>
          <p:sp>
            <p:nvSpPr>
              <p:cNvPr id="44037"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a:endParaRPr lang="en-US" sz="2400">
                  <a:latin typeface="Times New Roman" pitchFamily="18" charset="0"/>
                </a:endParaRPr>
              </a:p>
            </p:txBody>
          </p:sp>
          <p:sp>
            <p:nvSpPr>
              <p:cNvPr id="44038"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endParaRPr lang="en-US"/>
              </a:p>
            </p:txBody>
          </p:sp>
        </p:grpSp>
      </p:grpSp>
      <p:sp>
        <p:nvSpPr>
          <p:cNvPr id="44039"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4040"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41"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p>
        </p:txBody>
      </p:sp>
      <p:sp>
        <p:nvSpPr>
          <p:cNvPr id="44042"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44043"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185F7607-058F-4578-B28A-69133C46F216}" type="slidenum">
              <a:rPr lang="en-US"/>
              <a:pPr/>
              <a:t>‹#›</a:t>
            </a:fld>
            <a:endParaRPr lang="en-US"/>
          </a:p>
        </p:txBody>
      </p:sp>
      <p:sp>
        <p:nvSpPr>
          <p:cNvPr id="44044"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defRPr>
      </a:lvl2pPr>
      <a:lvl3pPr algn="l" rtl="0" fontAlgn="base">
        <a:spcBef>
          <a:spcPct val="0"/>
        </a:spcBef>
        <a:spcAft>
          <a:spcPct val="0"/>
        </a:spcAft>
        <a:defRPr sz="4200">
          <a:solidFill>
            <a:schemeClr val="tx2"/>
          </a:solidFill>
          <a:latin typeface="Times New Roman" pitchFamily="18" charset="0"/>
        </a:defRPr>
      </a:lvl3pPr>
      <a:lvl4pPr algn="l" rtl="0" fontAlgn="base">
        <a:spcBef>
          <a:spcPct val="0"/>
        </a:spcBef>
        <a:spcAft>
          <a:spcPct val="0"/>
        </a:spcAft>
        <a:defRPr sz="4200">
          <a:solidFill>
            <a:schemeClr val="tx2"/>
          </a:solidFill>
          <a:latin typeface="Times New Roman" pitchFamily="18" charset="0"/>
        </a:defRPr>
      </a:lvl4pPr>
      <a:lvl5pPr algn="l" rtl="0" fontAlgn="base">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14480" y="785794"/>
            <a:ext cx="7429520" cy="2643206"/>
          </a:xfrm>
        </p:spPr>
        <p:txBody>
          <a:bodyPr/>
          <a:lstStyle/>
          <a:p>
            <a:pPr algn="ctr"/>
            <a:r>
              <a:rPr lang="sr-Cyrl-RS" sz="7200" spc="200" dirty="0" smtClean="0">
                <a:solidFill>
                  <a:schemeClr val="bg2"/>
                </a:solidFill>
                <a:latin typeface="Calibri" pitchFamily="34" charset="0"/>
              </a:rPr>
              <a:t>Дра</a:t>
            </a:r>
            <a:r>
              <a:rPr lang="sr-Cyrl-RS" sz="7200" spc="200" dirty="0" smtClean="0">
                <a:solidFill>
                  <a:srgbClr val="00ADDC"/>
                </a:solidFill>
                <a:latin typeface="Calibri" pitchFamily="34" charset="0"/>
              </a:rPr>
              <a:t>МА</a:t>
            </a:r>
            <a:r>
              <a:rPr lang="sr-Cyrl-RS" sz="7200" spc="200" dirty="0" smtClean="0">
                <a:solidFill>
                  <a:schemeClr val="accent1"/>
                </a:solidFill>
                <a:latin typeface="Calibri" pitchFamily="34" charset="0"/>
              </a:rPr>
              <a:t>тематика</a:t>
            </a:r>
            <a:endParaRPr lang="en-US" sz="7200" spc="200" dirty="0">
              <a:solidFill>
                <a:schemeClr val="accent1"/>
              </a:solidFill>
              <a:latin typeface="Calibri" pitchFamily="34" charset="0"/>
            </a:endParaRPr>
          </a:p>
        </p:txBody>
      </p:sp>
      <p:sp>
        <p:nvSpPr>
          <p:cNvPr id="2051" name="Rectangle 3"/>
          <p:cNvSpPr>
            <a:spLocks noGrp="1" noChangeArrowheads="1"/>
          </p:cNvSpPr>
          <p:nvPr>
            <p:ph type="subTitle" idx="1"/>
          </p:nvPr>
        </p:nvSpPr>
        <p:spPr>
          <a:xfrm>
            <a:off x="1371600" y="3962400"/>
            <a:ext cx="6843738" cy="1600200"/>
          </a:xfrm>
        </p:spPr>
        <p:txBody>
          <a:bodyPr/>
          <a:lstStyle/>
          <a:p>
            <a:pPr>
              <a:lnSpc>
                <a:spcPct val="80000"/>
              </a:lnSpc>
            </a:pPr>
            <a:r>
              <a:rPr lang="sr-Cyrl-RS" sz="2400" dirty="0" smtClean="0">
                <a:solidFill>
                  <a:schemeClr val="tx2"/>
                </a:solidFill>
                <a:latin typeface="Calibri" pitchFamily="34" charset="0"/>
                <a:cs typeface="Arial" pitchFamily="34" charset="0"/>
              </a:rPr>
              <a:t>Миодраг Савовић,</a:t>
            </a:r>
          </a:p>
          <a:p>
            <a:pPr>
              <a:lnSpc>
                <a:spcPct val="80000"/>
              </a:lnSpc>
            </a:pPr>
            <a:r>
              <a:rPr lang="sr-Cyrl-RS" sz="2400" dirty="0" smtClean="0">
                <a:solidFill>
                  <a:schemeClr val="tx2"/>
                </a:solidFill>
                <a:latin typeface="Calibri" pitchFamily="34" charset="0"/>
                <a:cs typeface="Arial" pitchFamily="34" charset="0"/>
              </a:rPr>
              <a:t>Четврта гимназија у Београду</a:t>
            </a:r>
            <a:endParaRPr lang="en-US" sz="2400" dirty="0">
              <a:solidFill>
                <a:schemeClr val="tx2"/>
              </a:solidFill>
              <a:latin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smtClean="0">
                <a:solidFill>
                  <a:schemeClr val="accent1"/>
                </a:solidFill>
                <a:latin typeface="Calibri" pitchFamily="34" charset="0"/>
              </a:rPr>
              <a:t>Индивидуални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математички идентитет</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85786" y="1785926"/>
            <a:ext cx="4500594" cy="1643074"/>
          </a:xfrm>
        </p:spPr>
        <p:txBody>
          <a:bodyPr/>
          <a:lstStyle/>
          <a:p>
            <a:pPr marL="271463" indent="-271463">
              <a:buFont typeface="Wingdings" pitchFamily="2" charset="2"/>
              <a:buChar char="Ø"/>
            </a:pPr>
            <a:r>
              <a:rPr lang="sr-Cyrl-RS" sz="2000" dirty="0" smtClean="0">
                <a:solidFill>
                  <a:schemeClr val="bg2"/>
                </a:solidFill>
                <a:latin typeface="Calibri" pitchFamily="34" charset="0"/>
              </a:rPr>
              <a:t>Одлична вежба загревања.</a:t>
            </a:r>
          </a:p>
          <a:p>
            <a:pPr marL="271463" indent="-271463">
              <a:buFont typeface="Wingdings" pitchFamily="2" charset="2"/>
              <a:buChar char="Ø"/>
            </a:pPr>
            <a:r>
              <a:rPr lang="sr-Cyrl-RS" sz="2000" dirty="0" smtClean="0">
                <a:solidFill>
                  <a:schemeClr val="bg2"/>
                </a:solidFill>
                <a:latin typeface="Calibri" pitchFamily="34" charset="0"/>
              </a:rPr>
              <a:t>Може се користити са ученицима свих узраста, како на часовима обраде, тако и на часовима утврђивања</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marL="0" indent="0">
              <a:buNone/>
            </a:pPr>
            <a:endParaRPr lang="sr-Cyrl-RS" sz="2000" dirty="0" smtClean="0">
              <a:solidFill>
                <a:schemeClr val="accent1"/>
              </a:solidFill>
            </a:endParaRPr>
          </a:p>
        </p:txBody>
      </p:sp>
      <p:sp>
        <p:nvSpPr>
          <p:cNvPr id="6" name="Rectangle 5"/>
          <p:cNvSpPr/>
          <p:nvPr/>
        </p:nvSpPr>
        <p:spPr>
          <a:xfrm>
            <a:off x="857224" y="3380125"/>
            <a:ext cx="4429156" cy="2862322"/>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442913" lvl="1" indent="-271463">
              <a:buClr>
                <a:schemeClr val="accent1"/>
              </a:buClr>
              <a:buFont typeface="Wingdings" pitchFamily="2" charset="2"/>
              <a:buChar char="Ø"/>
            </a:pPr>
            <a:r>
              <a:rPr lang="sr-Cyrl-RS" sz="2000" dirty="0" smtClean="0">
                <a:solidFill>
                  <a:schemeClr val="bg2"/>
                </a:solidFill>
                <a:latin typeface="Calibri" pitchFamily="34" charset="0"/>
              </a:rPr>
              <a:t>креирање атмосфере у којој ће се ученици осећати опуштено и слободно (проширивање сопствене зоне комфора);</a:t>
            </a:r>
          </a:p>
          <a:p>
            <a:pPr marL="442913" lvl="1" indent="-271463">
              <a:buClr>
                <a:schemeClr val="accent1"/>
              </a:buClr>
              <a:buFont typeface="Wingdings" pitchFamily="2" charset="2"/>
              <a:buChar char="Ø"/>
            </a:pPr>
            <a:r>
              <a:rPr lang="sr-Cyrl-RS" sz="2000" dirty="0" smtClean="0">
                <a:solidFill>
                  <a:schemeClr val="bg2"/>
                </a:solidFill>
                <a:latin typeface="Calibri" pitchFamily="34" charset="0"/>
              </a:rPr>
              <a:t>поступно увођење у садржај рада;</a:t>
            </a:r>
          </a:p>
          <a:p>
            <a:pPr marL="442913" lvl="1" indent="-271463">
              <a:buClr>
                <a:schemeClr val="accent1"/>
              </a:buClr>
              <a:buFont typeface="Wingdings" pitchFamily="2" charset="2"/>
              <a:buChar char="Ø"/>
            </a:pPr>
            <a:r>
              <a:rPr lang="sr-Cyrl-RS" sz="2000" dirty="0" smtClean="0">
                <a:solidFill>
                  <a:schemeClr val="bg2"/>
                </a:solidFill>
                <a:latin typeface="Calibri" pitchFamily="34" charset="0"/>
              </a:rPr>
              <a:t>истраживање различитих покрета кроз лични доживљај неког математичког појма.</a:t>
            </a:r>
            <a:endParaRPr lang="en-US" sz="2000" dirty="0">
              <a:solidFill>
                <a:schemeClr val="bg2"/>
              </a:solidFill>
              <a:latin typeface="Calibri" pitchFamily="34" charset="0"/>
            </a:endParaRPr>
          </a:p>
        </p:txBody>
      </p:sp>
      <p:sp>
        <p:nvSpPr>
          <p:cNvPr id="7" name="Content Placeholder 2"/>
          <p:cNvSpPr txBox="1">
            <a:spLocks/>
          </p:cNvSpPr>
          <p:nvPr/>
        </p:nvSpPr>
        <p:spPr bwMode="auto">
          <a:xfrm>
            <a:off x="857224" y="6215082"/>
            <a:ext cx="7929618" cy="5000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r>
              <a:rPr lang="sr-Cyrl-RS" sz="2000" b="1" dirty="0" smtClean="0">
                <a:solidFill>
                  <a:schemeClr val="accent1"/>
                </a:solidFill>
                <a:latin typeface="Calibri" pitchFamily="34" charset="0"/>
              </a:rPr>
              <a:t>Трајање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10-15 минута, зависно од величине одељења</a:t>
            </a:r>
            <a:r>
              <a:rPr lang="sr-Cyrl-RS" sz="2000" kern="0" dirty="0" smtClean="0">
                <a:solidFill>
                  <a:schemeClr val="bg2"/>
                </a:solidFill>
                <a:latin typeface="Calibri" pitchFamily="34" charset="0"/>
              </a:rPr>
              <a:t>.</a:t>
            </a:r>
            <a:endParaRPr lang="en-US" sz="2000" dirty="0" smtClean="0">
              <a:latin typeface="Calibri" pitchFamily="34" charset="0"/>
            </a:endParaRPr>
          </a:p>
        </p:txBody>
      </p:sp>
      <p:pic>
        <p:nvPicPr>
          <p:cNvPr id="1028" name="Picture 4" descr="C:\Users\Korisnik\Desktop\Ind ident.jpg"/>
          <p:cNvPicPr>
            <a:picLocks noChangeAspect="1" noChangeArrowheads="1"/>
          </p:cNvPicPr>
          <p:nvPr/>
        </p:nvPicPr>
        <p:blipFill>
          <a:blip r:embed="rId2"/>
          <a:srcRect/>
          <a:stretch>
            <a:fillRect/>
          </a:stretch>
        </p:blipFill>
        <p:spPr bwMode="auto">
          <a:xfrm>
            <a:off x="5286380" y="2285992"/>
            <a:ext cx="3434716" cy="343471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smtClean="0">
                <a:solidFill>
                  <a:schemeClr val="accent1"/>
                </a:solidFill>
                <a:latin typeface="Calibri" pitchFamily="34" charset="0"/>
              </a:rPr>
              <a:t>Индивидуални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математички идентитет</a:t>
            </a:r>
            <a:endParaRPr lang="en-US" dirty="0">
              <a:solidFill>
                <a:schemeClr val="accent1"/>
              </a:solidFill>
              <a:latin typeface="Calibri" pitchFamily="34" charset="0"/>
            </a:endParaRPr>
          </a:p>
        </p:txBody>
      </p:sp>
      <p:sp>
        <p:nvSpPr>
          <p:cNvPr id="10" name="Content Placeholder 2"/>
          <p:cNvSpPr txBox="1">
            <a:spLocks/>
          </p:cNvSpPr>
          <p:nvPr/>
        </p:nvSpPr>
        <p:spPr bwMode="auto">
          <a:xfrm>
            <a:off x="714348" y="1571612"/>
            <a:ext cx="4857784"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p>
          <a:p>
            <a:pPr algn="just"/>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замоли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стану</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круг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могу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виде</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чују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Сваки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смисли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асоцијацију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задати математички </a:t>
            </a:r>
            <a:r>
              <a:rPr lang="en-US" sz="2000" dirty="0" err="1" smtClean="0">
                <a:solidFill>
                  <a:schemeClr val="bg2"/>
                </a:solidFill>
                <a:latin typeface="Calibri" pitchFamily="34" charset="0"/>
              </a:rPr>
              <a:t>појам</a:t>
            </a:r>
            <a:r>
              <a:rPr lang="sr-Cyrl-RS" sz="2000" dirty="0" smtClean="0">
                <a:solidFill>
                  <a:schemeClr val="bg2"/>
                </a:solidFill>
                <a:latin typeface="Calibri" pitchFamily="34" charset="0"/>
              </a:rPr>
              <a:t> (нпр. аналитичка геометрија, четвороугао, вектор, функција, итд.) </a:t>
            </a:r>
            <a:r>
              <a:rPr lang="en-US" sz="2000" dirty="0" smtClean="0">
                <a:solidFill>
                  <a:schemeClr val="bg2"/>
                </a:solidFill>
                <a:latin typeface="Calibri" pitchFamily="34" charset="0"/>
              </a:rPr>
              <a:t>и </a:t>
            </a:r>
            <a:r>
              <a:rPr lang="en-US" sz="2000" dirty="0" err="1" smtClean="0">
                <a:solidFill>
                  <a:schemeClr val="bg2"/>
                </a:solidFill>
                <a:latin typeface="Calibri" pitchFamily="34" charset="0"/>
              </a:rPr>
              <a:t>представи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осталим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коришћењем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гласа</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покрета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неки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занимљив</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оригиналан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начин</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Задати појам може бити појам који се тек уводи или се утврђује. </a:t>
            </a:r>
          </a:p>
          <a:p>
            <a:pPr algn="just"/>
            <a:r>
              <a:rPr lang="sr-Cyrl-RS" sz="2000" dirty="0" smtClean="0">
                <a:solidFill>
                  <a:schemeClr val="bg2"/>
                </a:solidFill>
                <a:latin typeface="Calibri" pitchFamily="34" charset="0"/>
              </a:rPr>
              <a:t>     </a:t>
            </a:r>
          </a:p>
          <a:p>
            <a:endParaRPr lang="en-US" sz="2000" dirty="0" smtClean="0">
              <a:latin typeface="Calibri" pitchFamily="34" charset="0"/>
            </a:endParaRPr>
          </a:p>
        </p:txBody>
      </p:sp>
      <p:pic>
        <p:nvPicPr>
          <p:cNvPr id="2050" name="Picture 2" descr="C:\Users\Korisnik\Desktop\Individualni dentitet.jpg"/>
          <p:cNvPicPr>
            <a:picLocks noChangeAspect="1" noChangeArrowheads="1"/>
          </p:cNvPicPr>
          <p:nvPr/>
        </p:nvPicPr>
        <p:blipFill>
          <a:blip r:embed="rId2"/>
          <a:srcRect/>
          <a:stretch>
            <a:fillRect/>
          </a:stretch>
        </p:blipFill>
        <p:spPr bwMode="auto">
          <a:xfrm>
            <a:off x="5715008" y="1714488"/>
            <a:ext cx="3185775" cy="3286148"/>
          </a:xfrm>
          <a:prstGeom prst="rect">
            <a:avLst/>
          </a:prstGeom>
          <a:noFill/>
        </p:spPr>
      </p:pic>
      <p:sp>
        <p:nvSpPr>
          <p:cNvPr id="15" name="Rectangle 14"/>
          <p:cNvSpPr/>
          <p:nvPr/>
        </p:nvSpPr>
        <p:spPr>
          <a:xfrm>
            <a:off x="714348" y="5000636"/>
            <a:ext cx="8215370" cy="1631216"/>
          </a:xfrm>
          <a:prstGeom prst="rect">
            <a:avLst/>
          </a:prstGeom>
        </p:spPr>
        <p:txBody>
          <a:bodyPr wrap="square">
            <a:spAutoFit/>
          </a:bodyPr>
          <a:lstStyle/>
          <a:p>
            <a:pPr algn="just"/>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охрабрује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учествују</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ово</a:t>
            </a:r>
            <a:r>
              <a:rPr lang="sr-Cyrl-RS" sz="2000" dirty="0" smtClean="0">
                <a:solidFill>
                  <a:schemeClr val="bg2"/>
                </a:solidFill>
                <a:latin typeface="Calibri" pitchFamily="34" charset="0"/>
              </a:rPr>
              <a:t>ј вежби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објашњавајући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овде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тачних</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нетачних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одговора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као</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математици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готових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решења</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изражаја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долази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њихов</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индивидуални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доживљај</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неког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објекта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појма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обавезно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везе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његовом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геометријском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интерпретацијом</a:t>
            </a:r>
            <a:r>
              <a:rPr lang="en-US" sz="2000" dirty="0" smtClean="0">
                <a:solidFill>
                  <a:schemeClr val="bg2"/>
                </a:solidFill>
                <a:latin typeface="Calibri" pitchFamily="34" charset="0"/>
              </a:rPr>
              <a:t>. </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smtClean="0">
                <a:solidFill>
                  <a:schemeClr val="accent1"/>
                </a:solidFill>
                <a:latin typeface="Calibri" pitchFamily="34" charset="0"/>
              </a:rPr>
              <a:t>Индивидуални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математички идентитет</a:t>
            </a:r>
            <a:endParaRPr lang="en-US" dirty="0">
              <a:solidFill>
                <a:schemeClr val="accent1"/>
              </a:solidFill>
              <a:latin typeface="Calibri" pitchFamily="34" charset="0"/>
            </a:endParaRPr>
          </a:p>
        </p:txBody>
      </p:sp>
      <p:sp>
        <p:nvSpPr>
          <p:cNvPr id="7" name="Rectangle 6"/>
          <p:cNvSpPr/>
          <p:nvPr/>
        </p:nvSpPr>
        <p:spPr>
          <a:xfrm>
            <a:off x="857224" y="4286256"/>
            <a:ext cx="8001056" cy="1323439"/>
          </a:xfrm>
          <a:prstGeom prst="rect">
            <a:avLst/>
          </a:prstGeom>
        </p:spPr>
        <p:txBody>
          <a:bodyPr wrap="square">
            <a:spAutoFit/>
          </a:bodyPr>
          <a:lstStyle/>
          <a:p>
            <a:pPr algn="just"/>
            <a:r>
              <a:rPr lang="sr-Cyrl-RS" sz="2000" dirty="0" smtClean="0">
                <a:solidFill>
                  <a:srgbClr val="00B0F0"/>
                </a:solidFill>
                <a:latin typeface="Calibri" pitchFamily="34" charset="0"/>
              </a:rPr>
              <a:t>     Ова вежба има елементе </a:t>
            </a:r>
            <a:r>
              <a:rPr lang="en-US" sz="2000" dirty="0" smtClean="0">
                <a:solidFill>
                  <a:srgbClr val="00B0F0"/>
                </a:solidFill>
                <a:latin typeface="Calibri" pitchFamily="34" charset="0"/>
              </a:rPr>
              <a:t>brainstorming </a:t>
            </a:r>
            <a:r>
              <a:rPr lang="sr-Cyrl-RS" sz="2000" dirty="0" smtClean="0">
                <a:solidFill>
                  <a:srgbClr val="00B0F0"/>
                </a:solidFill>
                <a:latin typeface="Calibri" pitchFamily="34" charset="0"/>
              </a:rPr>
              <a:t>методе („олуја идеја“) у том смислу што се добија велики број асоцијација на задати појам. Међутим, значајно је унапређена покретом, као и обавезом да сви ученици опонашају оно што су чули и видели.</a:t>
            </a:r>
            <a:endParaRPr lang="en-US" sz="2000" dirty="0" smtClean="0">
              <a:solidFill>
                <a:srgbClr val="00B0F0"/>
              </a:solidFill>
              <a:latin typeface="Calibri" pitchFamily="34" charset="0"/>
            </a:endParaRPr>
          </a:p>
        </p:txBody>
      </p:sp>
      <p:sp>
        <p:nvSpPr>
          <p:cNvPr id="8" name="Rectangle 7"/>
          <p:cNvSpPr/>
          <p:nvPr/>
        </p:nvSpPr>
        <p:spPr>
          <a:xfrm>
            <a:off x="857224" y="1928802"/>
            <a:ext cx="8072494" cy="1938992"/>
          </a:xfrm>
          <a:prstGeom prst="rect">
            <a:avLst/>
          </a:prstGeom>
        </p:spPr>
        <p:txBody>
          <a:bodyPr wrap="square">
            <a:spAutoFit/>
          </a:bodyPr>
          <a:lstStyle/>
          <a:p>
            <a:pPr algn="just"/>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Најпре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своју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асоцијацију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представи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својим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пример</a:t>
            </a:r>
            <a:r>
              <a:rPr lang="sr-Cyrl-RS" sz="2000" dirty="0" smtClean="0">
                <a:solidFill>
                  <a:schemeClr val="bg2"/>
                </a:solidFill>
                <a:latin typeface="Calibri" pitchFamily="34" charset="0"/>
              </a:rPr>
              <a:t>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сугериса</a:t>
            </a:r>
            <a:r>
              <a:rPr lang="sr-Cyrl-RS" sz="2000" dirty="0" smtClean="0">
                <a:solidFill>
                  <a:schemeClr val="bg2"/>
                </a:solidFill>
                <a:latin typeface="Calibri" pitchFamily="34" charset="0"/>
              </a:rPr>
              <a:t>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дужину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захтевност</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гласа</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покрета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као</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позитиван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став</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комуникацији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Затим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своје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асоцијације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представљају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остали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један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један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низу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распоређени</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круг</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Након сваког појединачног представљања, изведени глас и покрет понавља цела група што је могуће прецизније.</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77813"/>
            <a:ext cx="7972452" cy="1143000"/>
          </a:xfrm>
        </p:spPr>
        <p:txBody>
          <a:bodyPr/>
          <a:lstStyle/>
          <a:p>
            <a:pPr algn="ctr"/>
            <a:r>
              <a:rPr lang="sr-Cyrl-RS" sz="2000" dirty="0" smtClean="0">
                <a:solidFill>
                  <a:schemeClr val="accent1"/>
                </a:solidFill>
                <a:latin typeface="Calibri" pitchFamily="34" charset="0"/>
              </a:rPr>
              <a:t>Приказ вежбе „Индивидуални математички идентитет“ за наставнике на конференцији „Културна улога школе и образовна улога културе“, 19. јун 2015. године, Дечји културни центар, Београд</a:t>
            </a:r>
            <a:endParaRPr lang="en-US" sz="2000" dirty="0">
              <a:solidFill>
                <a:schemeClr val="accent1"/>
              </a:solidFill>
              <a:latin typeface="Calibri" pitchFamily="34" charset="0"/>
            </a:endParaRPr>
          </a:p>
        </p:txBody>
      </p:sp>
      <p:pic>
        <p:nvPicPr>
          <p:cNvPr id="12290" name="Picture 2" descr="C:\Users\Korisnik\Desktop\Dramatematika upotrebljane slike\Picture00.jpg"/>
          <p:cNvPicPr>
            <a:picLocks noChangeAspect="1" noChangeArrowheads="1"/>
          </p:cNvPicPr>
          <p:nvPr/>
        </p:nvPicPr>
        <p:blipFill>
          <a:blip r:embed="rId2"/>
          <a:srcRect/>
          <a:stretch>
            <a:fillRect/>
          </a:stretch>
        </p:blipFill>
        <p:spPr bwMode="auto">
          <a:xfrm>
            <a:off x="1357200" y="1641600"/>
            <a:ext cx="6645275" cy="498633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77813"/>
            <a:ext cx="7972452" cy="1143000"/>
          </a:xfrm>
        </p:spPr>
        <p:txBody>
          <a:bodyPr/>
          <a:lstStyle/>
          <a:p>
            <a:pPr algn="ctr"/>
            <a:r>
              <a:rPr lang="sr-Cyrl-RS" sz="2000" dirty="0" smtClean="0">
                <a:solidFill>
                  <a:schemeClr val="accent1"/>
                </a:solidFill>
                <a:latin typeface="Calibri" pitchFamily="34" charset="0"/>
              </a:rPr>
              <a:t>Приказ вежбе „Индивидуални математички идентитет“ за наставнике на конференцији „Културна улога школе и образовна улога културе“, 19. јун 2015. године, Дечји културни центар, Београд</a:t>
            </a:r>
            <a:endParaRPr lang="en-US" sz="2000" dirty="0">
              <a:solidFill>
                <a:schemeClr val="accent1"/>
              </a:solidFill>
              <a:latin typeface="Calibri" pitchFamily="34" charset="0"/>
            </a:endParaRPr>
          </a:p>
        </p:txBody>
      </p:sp>
      <p:pic>
        <p:nvPicPr>
          <p:cNvPr id="1026" name="Picture 2" descr="C:\Users\Korisnik\Desktop\Dramatematika upotrebljane slike\Picture4.jpg"/>
          <p:cNvPicPr>
            <a:picLocks noChangeAspect="1" noChangeArrowheads="1"/>
          </p:cNvPicPr>
          <p:nvPr/>
        </p:nvPicPr>
        <p:blipFill>
          <a:blip r:embed="rId2"/>
          <a:srcRect/>
          <a:stretch>
            <a:fillRect/>
          </a:stretch>
        </p:blipFill>
        <p:spPr bwMode="auto">
          <a:xfrm>
            <a:off x="1357200" y="1641600"/>
            <a:ext cx="6645275" cy="498633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Ко смо ми? Како смо обележени?</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или</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Групни математички „идентитет“ </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5143536"/>
          </a:xfrm>
        </p:spPr>
        <p:txBody>
          <a:bodyPr/>
          <a:lstStyle/>
          <a:p>
            <a:pPr marL="271463" indent="-271463">
              <a:buFont typeface="Wingdings" pitchFamily="2" charset="2"/>
              <a:buChar char="Ø"/>
            </a:pPr>
            <a:r>
              <a:rPr lang="sr-Cyrl-RS" sz="2000" dirty="0" smtClean="0">
                <a:solidFill>
                  <a:schemeClr val="bg2"/>
                </a:solidFill>
                <a:latin typeface="Calibri" pitchFamily="34" charset="0"/>
              </a:rPr>
              <a:t>Једноставна и занимљива вежба, применљива у бројним наставним ситуацијама, са ученицима свих узраста.</a:t>
            </a:r>
          </a:p>
          <a:p>
            <a:pPr marL="271463" indent="-271463">
              <a:buFont typeface="Wingdings" pitchFamily="2" charset="2"/>
              <a:buChar char="Ø"/>
            </a:pPr>
            <a:r>
              <a:rPr lang="sr-Cyrl-RS" sz="2000" dirty="0" smtClean="0">
                <a:solidFill>
                  <a:schemeClr val="bg2"/>
                </a:solidFill>
                <a:latin typeface="Calibri" pitchFamily="34" charset="0"/>
              </a:rPr>
              <a:t>Може имати велики број варијација зависно од врсте садржаја, </a:t>
            </a:r>
            <a:r>
              <a:rPr lang="sr-Cyrl-RS" sz="2000" smtClean="0">
                <a:solidFill>
                  <a:schemeClr val="bg2"/>
                </a:solidFill>
                <a:latin typeface="Calibri" pitchFamily="34" charset="0"/>
              </a:rPr>
              <a:t>типа часа </a:t>
            </a:r>
            <a:r>
              <a:rPr lang="sr-Cyrl-RS" sz="2000" dirty="0" smtClean="0">
                <a:solidFill>
                  <a:schemeClr val="bg2"/>
                </a:solidFill>
                <a:latin typeface="Calibri" pitchFamily="34" charset="0"/>
              </a:rPr>
              <a:t>и расположивог времена.</a:t>
            </a:r>
          </a:p>
          <a:p>
            <a:pPr marL="271463" indent="-271463">
              <a:buFont typeface="Wingdings" pitchFamily="2" charset="2"/>
              <a:buChar char="Ø"/>
            </a:pPr>
            <a:r>
              <a:rPr lang="sr-Cyrl-RS" sz="2000" dirty="0" smtClean="0">
                <a:solidFill>
                  <a:schemeClr val="bg2"/>
                </a:solidFill>
                <a:latin typeface="Calibri" pitchFamily="34" charset="0"/>
              </a:rPr>
              <a:t>У изворном облику може се поновити само једном са истом групом ученика, у следећим понављањима фактор изненађења се губи. Но, и без изненађења, ученици је радо играју.</a:t>
            </a:r>
          </a:p>
        </p:txBody>
      </p:sp>
      <p:pic>
        <p:nvPicPr>
          <p:cNvPr id="4" name="Picture 4" descr="C:\Users\Korisnik\Desktop\aa.jpg"/>
          <p:cNvPicPr>
            <a:picLocks noChangeAspect="1" noChangeArrowheads="1"/>
          </p:cNvPicPr>
          <p:nvPr/>
        </p:nvPicPr>
        <p:blipFill>
          <a:blip r:embed="rId2"/>
          <a:srcRect/>
          <a:stretch>
            <a:fillRect/>
          </a:stretch>
        </p:blipFill>
        <p:spPr bwMode="auto">
          <a:xfrm>
            <a:off x="2428860" y="4071942"/>
            <a:ext cx="4857750" cy="24288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Ко смо ми? Како смо обележени?</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или</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Групни математички „идентитет“ </a:t>
            </a:r>
            <a:endParaRPr lang="en-US" dirty="0">
              <a:solidFill>
                <a:schemeClr val="accent1"/>
              </a:solidFill>
              <a:latin typeface="Calibri" pitchFamily="34" charset="0"/>
            </a:endParaRPr>
          </a:p>
        </p:txBody>
      </p:sp>
      <p:sp>
        <p:nvSpPr>
          <p:cNvPr id="9" name="Rectangle 8"/>
          <p:cNvSpPr/>
          <p:nvPr/>
        </p:nvSpPr>
        <p:spPr>
          <a:xfrm>
            <a:off x="714348" y="1428736"/>
            <a:ext cx="8001056" cy="2554545"/>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провера усвојености градива (код разних класификација, формула и слично);</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уочавање значаја добре вербалне комуникације (прецизног изражавања и разумевања изговореног);</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подстицање невербалне комуникације међу ученицима;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разумевање механизама социјалног груписања;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превенција дискриминације.</a:t>
            </a:r>
            <a:endParaRPr lang="en-US" sz="2000" dirty="0">
              <a:solidFill>
                <a:schemeClr val="bg2"/>
              </a:solidFill>
              <a:latin typeface="Calibri" pitchFamily="34" charset="0"/>
            </a:endParaRPr>
          </a:p>
        </p:txBody>
      </p:sp>
      <p:sp>
        <p:nvSpPr>
          <p:cNvPr id="10" name="Content Placeholder 2"/>
          <p:cNvSpPr txBox="1">
            <a:spLocks/>
          </p:cNvSpPr>
          <p:nvPr/>
        </p:nvSpPr>
        <p:spPr bwMode="auto">
          <a:xfrm>
            <a:off x="714348" y="5214950"/>
            <a:ext cx="2643206" cy="5000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r>
              <a:rPr lang="sr-Cyrl-RS" sz="2000" b="1" dirty="0" smtClean="0">
                <a:solidFill>
                  <a:schemeClr val="accent1"/>
                </a:solidFill>
                <a:latin typeface="Calibri" pitchFamily="34" charset="0"/>
              </a:rPr>
              <a:t>Трајање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15-25 минута</a:t>
            </a:r>
            <a:endParaRPr lang="en-US" sz="2000" dirty="0" smtClean="0">
              <a:latin typeface="Calibri" pitchFamily="34" charset="0"/>
            </a:endParaRPr>
          </a:p>
        </p:txBody>
      </p:sp>
      <p:sp>
        <p:nvSpPr>
          <p:cNvPr id="11" name="Rectangle 10"/>
          <p:cNvSpPr/>
          <p:nvPr/>
        </p:nvSpPr>
        <p:spPr>
          <a:xfrm>
            <a:off x="714348" y="3929066"/>
            <a:ext cx="8072494" cy="1323439"/>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самолепљиви мемо папирићи;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штампани материјал на разнобојним папирима;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лепљива трака или штипаљке (онолико колико има учесника);</a:t>
            </a:r>
          </a:p>
        </p:txBody>
      </p:sp>
      <p:pic>
        <p:nvPicPr>
          <p:cNvPr id="2050" name="Picture 2" descr="C:\Users\Korisnik\Desktop\cartoon-children_295151516_std.png"/>
          <p:cNvPicPr>
            <a:picLocks noChangeAspect="1" noChangeArrowheads="1"/>
          </p:cNvPicPr>
          <p:nvPr/>
        </p:nvPicPr>
        <p:blipFill>
          <a:blip r:embed="rId2"/>
          <a:srcRect/>
          <a:stretch>
            <a:fillRect/>
          </a:stretch>
        </p:blipFill>
        <p:spPr bwMode="auto">
          <a:xfrm rot="60000">
            <a:off x="857224" y="5553075"/>
            <a:ext cx="7620000" cy="13049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642910" y="1571612"/>
            <a:ext cx="8286808" cy="5286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сваком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случајним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избором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узме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цедуљу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понуђених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види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њен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садржај</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Извучену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цедуљу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затим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штипаљком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качи</a:t>
            </a:r>
            <a:r>
              <a:rPr lang="sr-Cyrl-RS" sz="2000" dirty="0" smtClean="0">
                <a:solidFill>
                  <a:schemeClr val="bg2"/>
                </a:solidFill>
                <a:latin typeface="Calibri" pitchFamily="34" charset="0"/>
              </a:rPr>
              <a:t> или лепљивом траком лепи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леђа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ученика</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endParaRPr lang="en-US" sz="2000" dirty="0" smtClean="0">
              <a:solidFill>
                <a:schemeClr val="bg2"/>
              </a:solidFill>
              <a:latin typeface="Calibri" pitchFamily="34" charset="0"/>
            </a:endParaRPr>
          </a:p>
          <a:p>
            <a:pPr indent="358775" algn="just"/>
            <a:r>
              <a:rPr lang="sr-Cyrl-RS" sz="2000" dirty="0" smtClean="0">
                <a:solidFill>
                  <a:schemeClr val="bg2"/>
                </a:solidFill>
                <a:latin typeface="Calibri" pitchFamily="34" charset="0"/>
              </a:rPr>
              <a:t>Ову вежбу реализовао сам у трећем разреду, при систематизацији теме </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Аналитичка геометрија у равни. Стога су с</a:t>
            </a:r>
            <a:r>
              <a:rPr lang="en-US" sz="2000" dirty="0" err="1" smtClean="0">
                <a:solidFill>
                  <a:schemeClr val="bg2"/>
                </a:solidFill>
                <a:latin typeface="Calibri" pitchFamily="34" charset="0"/>
              </a:rPr>
              <a:t>ви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појмови</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формуле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a:t>
            </a:r>
            <a:r>
              <a:rPr lang="sr-Cyrl-RS" sz="2000" dirty="0" smtClean="0">
                <a:solidFill>
                  <a:schemeClr val="bg2"/>
                </a:solidFill>
                <a:latin typeface="Calibri" pitchFamily="34" charset="0"/>
              </a:rPr>
              <a:t>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су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налаз</a:t>
            </a:r>
            <a:r>
              <a:rPr lang="sr-Cyrl-RS" sz="2000" dirty="0" smtClean="0">
                <a:solidFill>
                  <a:schemeClr val="bg2"/>
                </a:solidFill>
                <a:latin typeface="Calibri" pitchFamily="34" charset="0"/>
              </a:rPr>
              <a:t>иле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цедуљама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биле из ове области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једног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појма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стереометријски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пирамида</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Појмови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кружница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центар</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полупречник</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(x-p)</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+(y-q)</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=r</a:t>
            </a:r>
            <a:r>
              <a:rPr lang="en-US" sz="2000" i="1" baseline="30000" dirty="0" smtClean="0">
                <a:solidFill>
                  <a:schemeClr val="bg2"/>
                </a:solidFill>
                <a:latin typeface="Calibri" pitchFamily="34" charset="0"/>
              </a:rPr>
              <a:t>2</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полара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пол</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r</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∙(1+k</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a:t>
            </a:r>
            <a:r>
              <a:rPr lang="en-US" sz="2000" i="1" dirty="0" err="1" smtClean="0">
                <a:solidFill>
                  <a:schemeClr val="bg2"/>
                </a:solidFill>
                <a:latin typeface="Calibri" pitchFamily="34" charset="0"/>
              </a:rPr>
              <a:t>kp-q+n</a:t>
            </a:r>
            <a:r>
              <a:rPr lang="en-US" sz="2000" i="1" dirty="0" smtClean="0">
                <a:solidFill>
                  <a:schemeClr val="bg2"/>
                </a:solidFill>
                <a:latin typeface="Calibri" pitchFamily="34" charset="0"/>
              </a:rPr>
              <a:t>)</a:t>
            </a:r>
            <a:r>
              <a:rPr lang="en-US" sz="2000" i="1" baseline="30000" dirty="0" smtClean="0">
                <a:solidFill>
                  <a:schemeClr val="bg2"/>
                </a:solidFill>
                <a:latin typeface="Calibri" pitchFamily="34" charset="0"/>
              </a:rPr>
              <a:t>2</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елипса</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=1</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велика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мала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потег</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x</a:t>
            </a:r>
            <a:r>
              <a:rPr lang="en-US" sz="2000" i="1" baseline="-25000" dirty="0" smtClean="0">
                <a:solidFill>
                  <a:schemeClr val="bg2"/>
                </a:solidFill>
                <a:latin typeface="Calibri" pitchFamily="34" charset="0"/>
              </a:rPr>
              <a:t>A</a:t>
            </a:r>
            <a:r>
              <a:rPr lang="en-US" sz="2000" i="1" dirty="0" smtClean="0">
                <a:solidFill>
                  <a:schemeClr val="bg2"/>
                </a:solidFill>
                <a:latin typeface="Calibri" pitchFamily="34" charset="0"/>
              </a:rPr>
              <a:t>∙x+a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25000" dirty="0" smtClean="0">
                <a:solidFill>
                  <a:schemeClr val="bg2"/>
                </a:solidFill>
                <a:latin typeface="Calibri" pitchFamily="34" charset="0"/>
              </a:rPr>
              <a:t>A</a:t>
            </a:r>
            <a:r>
              <a:rPr lang="en-US" sz="2000" i="1" dirty="0" smtClean="0">
                <a:solidFill>
                  <a:schemeClr val="bg2"/>
                </a:solidFill>
                <a:latin typeface="Calibri" pitchFamily="34" charset="0"/>
              </a:rPr>
              <a:t>∙y=a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жиже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хипербола</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реална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имагинарна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асимптоте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жиже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a</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k</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-b</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=n</a:t>
            </a:r>
            <a:r>
              <a:rPr lang="en-US" sz="2000" i="1" baseline="30000" dirty="0" smtClean="0">
                <a:solidFill>
                  <a:schemeClr val="bg2"/>
                </a:solidFill>
                <a:latin typeface="Calibri" pitchFamily="34" charset="0"/>
              </a:rPr>
              <a:t>2</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парабола</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(y-n)</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=2p∙(x-m)</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директриса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жижа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теме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параметар</a:t>
            </a:r>
            <a:r>
              <a:rPr lang="en-US" sz="2000" dirty="0" smtClean="0">
                <a:solidFill>
                  <a:schemeClr val="bg2"/>
                </a:solidFill>
                <a:latin typeface="Calibri" pitchFamily="34" charset="0"/>
              </a:rPr>
              <a:t>, </a:t>
            </a:r>
            <a:r>
              <a:rPr lang="en-US" sz="2000" i="1" dirty="0" err="1" smtClean="0">
                <a:solidFill>
                  <a:schemeClr val="bg2"/>
                </a:solidFill>
                <a:latin typeface="Calibri" pitchFamily="34" charset="0"/>
              </a:rPr>
              <a:t>y∙</a:t>
            </a:r>
            <a:r>
              <a:rPr lang="en-US" sz="2000" i="1" err="1" smtClean="0">
                <a:solidFill>
                  <a:schemeClr val="bg2"/>
                </a:solidFill>
                <a:latin typeface="Calibri" pitchFamily="34" charset="0"/>
              </a:rPr>
              <a:t>y</a:t>
            </a:r>
            <a:r>
              <a:rPr lang="en-US" sz="2000" i="1" baseline="-25000" err="1" smtClean="0">
                <a:solidFill>
                  <a:schemeClr val="bg2"/>
                </a:solidFill>
                <a:latin typeface="Calibri" pitchFamily="34" charset="0"/>
              </a:rPr>
              <a:t>A</a:t>
            </a:r>
            <a:r>
              <a:rPr lang="en-US" sz="2000" i="1" smtClean="0">
                <a:solidFill>
                  <a:schemeClr val="bg2"/>
                </a:solidFill>
                <a:latin typeface="Calibri" pitchFamily="34" charset="0"/>
              </a:rPr>
              <a:t>=p(</a:t>
            </a:r>
            <a:r>
              <a:rPr lang="en-US" sz="2000" i="1" err="1" smtClean="0">
                <a:solidFill>
                  <a:schemeClr val="bg2"/>
                </a:solidFill>
                <a:latin typeface="Calibri" pitchFamily="34" charset="0"/>
              </a:rPr>
              <a:t>x+x</a:t>
            </a:r>
            <a:r>
              <a:rPr lang="en-US" sz="2000" i="1" baseline="-25000" err="1" smtClean="0">
                <a:solidFill>
                  <a:schemeClr val="bg2"/>
                </a:solidFill>
                <a:latin typeface="Calibri" pitchFamily="34" charset="0"/>
              </a:rPr>
              <a:t>A</a:t>
            </a:r>
            <a:r>
              <a:rPr lang="en-US" sz="2000" i="1" smtClean="0">
                <a:solidFill>
                  <a:schemeClr val="bg2"/>
                </a:solidFill>
                <a:latin typeface="Calibri" pitchFamily="34" charset="0"/>
              </a:rPr>
              <a:t>)</a:t>
            </a:r>
            <a:r>
              <a:rPr lang="sr-Latn-RS" sz="2000" i="1" smtClean="0">
                <a:solidFill>
                  <a:schemeClr val="bg2"/>
                </a:solidFill>
                <a:latin typeface="Calibri" pitchFamily="34" charset="0"/>
              </a:rPr>
              <a:t> </a:t>
            </a:r>
            <a:r>
              <a:rPr lang="sr-Cyrl-RS" sz="2000" smtClean="0">
                <a:solidFill>
                  <a:schemeClr val="bg2"/>
                </a:solidFill>
                <a:latin typeface="Calibri" pitchFamily="34" charset="0"/>
              </a:rPr>
              <a:t>и</a:t>
            </a:r>
            <a:r>
              <a:rPr lang="en-US" sz="2000" smtClean="0">
                <a:solidFill>
                  <a:schemeClr val="bg2"/>
                </a:solidFill>
                <a:latin typeface="Calibri" pitchFamily="34" charset="0"/>
              </a:rPr>
              <a:t> </a:t>
            </a:r>
            <a:r>
              <a:rPr lang="en-US" sz="2000" dirty="0" err="1" smtClean="0">
                <a:solidFill>
                  <a:schemeClr val="bg2"/>
                </a:solidFill>
                <a:latin typeface="Calibri" pitchFamily="34" charset="0"/>
              </a:rPr>
              <a:t>пирамида</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indent="358775" algn="just"/>
            <a:r>
              <a:rPr lang="sr-Cyrl-RS" sz="2000" dirty="0" smtClean="0">
                <a:solidFill>
                  <a:schemeClr val="bg2"/>
                </a:solidFill>
                <a:latin typeface="Calibri" pitchFamily="34" charset="0"/>
              </a:rPr>
              <a:t>Битно је да сви појмови, осим једног, припадају некој од 4-5 група у које се могу класификовати или се сви, осим једног, могу упарити (на пример: формула за површину неког специјалног четвороугла и његов назив). </a:t>
            </a:r>
          </a:p>
          <a:p>
            <a:pPr algn="just"/>
            <a:r>
              <a:rPr lang="sr-Cyrl-RS" sz="2000" dirty="0" smtClean="0">
                <a:solidFill>
                  <a:schemeClr val="bg2"/>
                </a:solidFill>
                <a:latin typeface="Calibri" pitchFamily="34" charset="0"/>
              </a:rPr>
              <a:t>     </a:t>
            </a:r>
          </a:p>
          <a:p>
            <a:pPr algn="just"/>
            <a:endParaRPr lang="en-US" sz="2000" dirty="0" smtClean="0">
              <a:latin typeface="Calibri" pitchFamily="34" charset="0"/>
            </a:endParaRPr>
          </a:p>
        </p:txBody>
      </p:sp>
      <p:sp>
        <p:nvSpPr>
          <p:cNvPr id="9" name="Title 1"/>
          <p:cNvSpPr txBox="1">
            <a:spLocks/>
          </p:cNvSpPr>
          <p:nvPr/>
        </p:nvSpPr>
        <p:spPr bwMode="auto">
          <a:xfrm>
            <a:off x="500034" y="0"/>
            <a:ext cx="8643966"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ts val="3500"/>
              </a:lnSpc>
              <a:spcBef>
                <a:spcPct val="0"/>
              </a:spcBef>
              <a:spcAft>
                <a:spcPct val="0"/>
              </a:spcAft>
              <a:buClrTx/>
              <a:buSzTx/>
              <a:buFontTx/>
              <a:buNone/>
              <a:tabLst/>
              <a:defRPr/>
            </a:pP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Ко смо ми? Како смо обележени?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или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Групни математички „идентитет“ </a:t>
            </a:r>
            <a:endParaRPr kumimoji="0" lang="en-US" sz="42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642910" y="1714488"/>
            <a:ext cx="8072494" cy="48577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500" dirty="0" smtClean="0">
                <a:solidFill>
                  <a:schemeClr val="bg2"/>
                </a:solidFill>
                <a:latin typeface="Calibri" pitchFamily="34" charset="0"/>
              </a:rPr>
              <a:t>     </a:t>
            </a:r>
            <a:endParaRPr lang="en-US" sz="500" dirty="0" smtClean="0">
              <a:solidFill>
                <a:schemeClr val="bg2"/>
              </a:solidFill>
              <a:latin typeface="Calibri" pitchFamily="34" charset="0"/>
            </a:endParaRPr>
          </a:p>
          <a:p>
            <a:pPr indent="358775" algn="just"/>
            <a:r>
              <a:rPr lang="en-US" sz="2000" dirty="0" err="1" smtClean="0">
                <a:solidFill>
                  <a:schemeClr val="bg2"/>
                </a:solidFill>
                <a:latin typeface="Calibri" pitchFamily="34" charset="0"/>
              </a:rPr>
              <a:t>Сваки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може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види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шта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пише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његовим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леђима</a:t>
            </a:r>
            <a:r>
              <a:rPr lang="en-US" sz="2000" dirty="0" smtClean="0">
                <a:solidFill>
                  <a:schemeClr val="bg2"/>
                </a:solidFill>
                <a:latin typeface="Calibri" pitchFamily="34" charset="0"/>
              </a:rPr>
              <a:t>, а </a:t>
            </a:r>
            <a:r>
              <a:rPr lang="en-US" sz="2000" dirty="0" err="1" smtClean="0">
                <a:solidFill>
                  <a:schemeClr val="bg2"/>
                </a:solidFill>
                <a:latin typeface="Calibri" pitchFamily="34" charset="0"/>
              </a:rPr>
              <a:t>може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прочита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шта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леђима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осталих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ученика</a:t>
            </a:r>
            <a:r>
              <a:rPr lang="en-US" sz="2000" dirty="0" smtClean="0">
                <a:solidFill>
                  <a:schemeClr val="bg2"/>
                </a:solidFill>
                <a:latin typeface="Calibri" pitchFamily="34" charset="0"/>
              </a:rPr>
              <a:t>.</a:t>
            </a:r>
          </a:p>
          <a:p>
            <a:pPr indent="358775" algn="just"/>
            <a:r>
              <a:rPr lang="en-US" sz="2000" dirty="0" err="1" smtClean="0">
                <a:solidFill>
                  <a:schemeClr val="bg2"/>
                </a:solidFill>
                <a:latin typeface="Calibri" pitchFamily="34" charset="0"/>
              </a:rPr>
              <a:t>Затим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инструкцију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поделе</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коме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деле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игнори</a:t>
            </a:r>
            <a:r>
              <a:rPr lang="sr-Cyrl-RS" sz="2000" dirty="0" smtClean="0">
                <a:solidFill>
                  <a:schemeClr val="bg2"/>
                </a:solidFill>
                <a:latin typeface="Calibri" pitchFamily="34" charset="0"/>
              </a:rPr>
              <a:t>ше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такво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питање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смеју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вербално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комуницирају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међу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собом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већ</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само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невербално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Претпоставка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ће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sr-Cyrl-RS" sz="2000" dirty="0" smtClean="0">
                <a:solidFill>
                  <a:schemeClr val="bg2"/>
                </a:solidFill>
                <a:latin typeface="Calibri" pitchFamily="34" charset="0"/>
              </a:rPr>
              <a:t> невербално помоћи једни другима да 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a:t>
            </a:r>
            <a:r>
              <a:rPr lang="sr-Cyrl-RS" sz="2000" dirty="0" smtClean="0">
                <a:solidFill>
                  <a:schemeClr val="bg2"/>
                </a:solidFill>
                <a:latin typeface="Calibri" pitchFamily="34" charset="0"/>
              </a:rPr>
              <a:t>е у групе у складу са појмовима и формулама које су </a:t>
            </a:r>
            <a:r>
              <a:rPr lang="sr-Cyrl-RS" sz="2000" smtClean="0">
                <a:solidFill>
                  <a:schemeClr val="bg2"/>
                </a:solidFill>
                <a:latin typeface="Calibri" pitchFamily="34" charset="0"/>
              </a:rPr>
              <a:t>им закачене </a:t>
            </a:r>
            <a:r>
              <a:rPr lang="sr-Cyrl-RS" sz="2000" dirty="0" smtClean="0">
                <a:solidFill>
                  <a:schemeClr val="bg2"/>
                </a:solidFill>
                <a:latin typeface="Calibri" pitchFamily="34" charset="0"/>
              </a:rPr>
              <a:t>на леђима. У случају примера из аналитичке геометрије, подела би могла да буде на групе: </a:t>
            </a:r>
            <a:r>
              <a:rPr lang="en-US" sz="2000" dirty="0" err="1" smtClean="0">
                <a:solidFill>
                  <a:schemeClr val="bg2"/>
                </a:solidFill>
                <a:latin typeface="Calibri" pitchFamily="34" charset="0"/>
              </a:rPr>
              <a:t>кружница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елипса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хипербола</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парабола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Други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поделу</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мог</a:t>
            </a:r>
            <a:r>
              <a:rPr lang="sr-Cyrl-RS" sz="2000" dirty="0" smtClean="0">
                <a:solidFill>
                  <a:schemeClr val="bg2"/>
                </a:solidFill>
                <a:latin typeface="Calibri" pitchFamily="34" charset="0"/>
              </a:rPr>
              <a:t>л</a:t>
            </a:r>
            <a:r>
              <a:rPr lang="en-US" sz="2000" dirty="0" smtClean="0">
                <a:solidFill>
                  <a:schemeClr val="bg2"/>
                </a:solidFill>
                <a:latin typeface="Calibri" pitchFamily="34" charset="0"/>
              </a:rPr>
              <a:t>а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буде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врста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објекта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пише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леђима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тачка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права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крива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другог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реда</a:t>
            </a:r>
            <a:r>
              <a:rPr lang="en-US" sz="2000" dirty="0" smtClean="0">
                <a:solidFill>
                  <a:schemeClr val="bg2"/>
                </a:solidFill>
                <a:latin typeface="Calibri" pitchFamily="34" charset="0"/>
              </a:rPr>
              <a:t>. </a:t>
            </a:r>
            <a:endParaRPr lang="sr-Cyrl-RS" sz="2000" dirty="0" smtClean="0">
              <a:solidFill>
                <a:schemeClr val="bg2"/>
              </a:solidFill>
              <a:latin typeface="Calibri" pitchFamily="34" charset="0"/>
            </a:endParaRPr>
          </a:p>
          <a:p>
            <a:pPr indent="358775" algn="just"/>
            <a:r>
              <a:rPr lang="en-US" sz="2000" dirty="0" err="1" smtClean="0">
                <a:solidFill>
                  <a:schemeClr val="bg2"/>
                </a:solidFill>
                <a:latin typeface="Calibri" pitchFamily="34" charset="0"/>
              </a:rPr>
              <a:t>Зависно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броја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ученика</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одељењу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формирају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4</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5</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a:t>
            </a:r>
            <a:r>
              <a:rPr lang="sr-Cyrl-RS" sz="2000" dirty="0" smtClean="0">
                <a:solidFill>
                  <a:schemeClr val="bg2"/>
                </a:solidFill>
                <a:latin typeface="Calibri" pitchFamily="34" charset="0"/>
              </a:rPr>
              <a:t>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6-7 </a:t>
            </a:r>
            <a:r>
              <a:rPr lang="en-US" sz="2000" dirty="0" err="1" smtClean="0">
                <a:solidFill>
                  <a:schemeClr val="bg2"/>
                </a:solidFill>
                <a:latin typeface="Calibri" pitchFamily="34" charset="0"/>
              </a:rPr>
              <a:t>ученика</a:t>
            </a:r>
            <a:r>
              <a:rPr lang="en-US" sz="2000" dirty="0" smtClean="0">
                <a:solidFill>
                  <a:schemeClr val="bg2"/>
                </a:solidFill>
                <a:latin typeface="Calibri" pitchFamily="34" charset="0"/>
              </a:rPr>
              <a:t>. </a:t>
            </a:r>
          </a:p>
        </p:txBody>
      </p:sp>
      <p:sp>
        <p:nvSpPr>
          <p:cNvPr id="9" name="Title 1"/>
          <p:cNvSpPr txBox="1">
            <a:spLocks/>
          </p:cNvSpPr>
          <p:nvPr/>
        </p:nvSpPr>
        <p:spPr bwMode="auto">
          <a:xfrm>
            <a:off x="500034" y="0"/>
            <a:ext cx="8643966"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ts val="3500"/>
              </a:lnSpc>
              <a:spcBef>
                <a:spcPct val="0"/>
              </a:spcBef>
              <a:spcAft>
                <a:spcPct val="0"/>
              </a:spcAft>
              <a:buClrTx/>
              <a:buSzTx/>
              <a:buFontTx/>
              <a:buNone/>
              <a:tabLst/>
              <a:defRPr/>
            </a:pP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Ко смо ми? Како смо обележени?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или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Групни математички „идентитет“ </a:t>
            </a:r>
            <a:endParaRPr kumimoji="0" lang="en-US" sz="42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14348" y="1571612"/>
            <a:ext cx="8072494" cy="25717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500" dirty="0" smtClean="0">
                <a:solidFill>
                  <a:schemeClr val="bg2"/>
                </a:solidFill>
                <a:latin typeface="Calibri" pitchFamily="34" charset="0"/>
              </a:rPr>
              <a:t>     </a:t>
            </a:r>
            <a:endParaRPr lang="en-US" sz="500" dirty="0" smtClean="0">
              <a:solidFill>
                <a:schemeClr val="bg2"/>
              </a:solidFill>
              <a:latin typeface="Calibri" pitchFamily="34" charset="0"/>
            </a:endParaRPr>
          </a:p>
          <a:p>
            <a:pPr indent="358775" algn="just"/>
            <a:r>
              <a:rPr lang="en-US" sz="2000" dirty="0" smtClean="0">
                <a:solidFill>
                  <a:schemeClr val="bg2"/>
                </a:solidFill>
                <a:latin typeface="Calibri" pitchFamily="34" charset="0"/>
              </a:rPr>
              <a:t>У </a:t>
            </a:r>
            <a:r>
              <a:rPr lang="en-US" sz="2000" dirty="0" err="1" smtClean="0">
                <a:solidFill>
                  <a:schemeClr val="bg2"/>
                </a:solidFill>
                <a:latin typeface="Calibri" pitchFamily="34" charset="0"/>
              </a:rPr>
              <a:t>сваком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случајева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кога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леђима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пише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појам</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који није у вези са осталима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у овом случају </a:t>
            </a:r>
            <a:r>
              <a:rPr lang="en-US" sz="2000" dirty="0" smtClean="0">
                <a:solidFill>
                  <a:schemeClr val="bg2"/>
                </a:solidFill>
                <a:latin typeface="Calibri" pitchFamily="34" charset="0"/>
              </a:rPr>
              <a:t>„</a:t>
            </a:r>
            <a:r>
              <a:rPr lang="en-US" sz="2000" dirty="0" err="1" smtClean="0">
                <a:solidFill>
                  <a:schemeClr val="bg2"/>
                </a:solidFill>
                <a:latin typeface="Calibri" pitchFamily="34" charset="0"/>
              </a:rPr>
              <a:t>пирамида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буде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примљен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ни</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једну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група</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indent="358775" algn="just"/>
            <a:r>
              <a:rPr lang="sr-Cyrl-RS" sz="2000" dirty="0" smtClean="0">
                <a:solidFill>
                  <a:schemeClr val="bg2"/>
                </a:solidFill>
                <a:latin typeface="Calibri" pitchFamily="34" charset="0"/>
              </a:rPr>
              <a:t>Битно је истаћи да приликом качења цедуља наставник води рачуна, да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издвајајућа</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цедуља не буде додељена ученику који је у тој групи на било који начин био дискриминисан или је усамљен,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звезда одбијања</a:t>
            </a:r>
            <a:r>
              <a:rPr lang="en-US" sz="2000" dirty="0" smtClean="0">
                <a:solidFill>
                  <a:srgbClr val="92D050"/>
                </a:solidFill>
                <a:latin typeface="Calibri" pitchFamily="34" charset="0"/>
              </a:rPr>
              <a:t>“</a:t>
            </a:r>
            <a:r>
              <a:rPr lang="sr-Cyrl-RS" sz="2000" dirty="0" smtClean="0">
                <a:solidFill>
                  <a:schemeClr val="bg2"/>
                </a:solidFill>
                <a:latin typeface="Calibri" pitchFamily="34" charset="0"/>
              </a:rPr>
              <a:t> или интровертан. За такве ученике би ова вежба била још једно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болно искуство</a:t>
            </a:r>
            <a:r>
              <a:rPr lang="en-US" sz="2000" dirty="0" smtClean="0">
                <a:solidFill>
                  <a:srgbClr val="92D050"/>
                </a:solidFill>
                <a:latin typeface="Calibri" pitchFamily="34" charset="0"/>
              </a:rPr>
              <a:t>“</a:t>
            </a:r>
            <a:r>
              <a:rPr lang="sr-Cyrl-RS" sz="2000" dirty="0" smtClean="0">
                <a:solidFill>
                  <a:schemeClr val="bg2"/>
                </a:solidFill>
                <a:latin typeface="Calibri" pitchFamily="34" charset="0"/>
              </a:rPr>
              <a:t>. </a:t>
            </a:r>
          </a:p>
        </p:txBody>
      </p:sp>
      <p:sp>
        <p:nvSpPr>
          <p:cNvPr id="9" name="Title 1"/>
          <p:cNvSpPr txBox="1">
            <a:spLocks/>
          </p:cNvSpPr>
          <p:nvPr/>
        </p:nvSpPr>
        <p:spPr bwMode="auto">
          <a:xfrm>
            <a:off x="500034" y="0"/>
            <a:ext cx="8643966"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ts val="3500"/>
              </a:lnSpc>
              <a:spcBef>
                <a:spcPct val="0"/>
              </a:spcBef>
              <a:spcAft>
                <a:spcPct val="0"/>
              </a:spcAft>
              <a:buClrTx/>
              <a:buSzTx/>
              <a:buFontTx/>
              <a:buNone/>
              <a:tabLst/>
              <a:defRPr/>
            </a:pP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Ко смо ми? Како смо обележени?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или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Групни математички „идентитет“ </a:t>
            </a:r>
            <a:endParaRPr kumimoji="0" lang="en-US" sz="42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pic>
        <p:nvPicPr>
          <p:cNvPr id="1026" name="Picture 2" descr="C:\Users\Korisnik\Desktop\Peanuts_gang.png"/>
          <p:cNvPicPr>
            <a:picLocks noChangeAspect="1" noChangeArrowheads="1"/>
          </p:cNvPicPr>
          <p:nvPr/>
        </p:nvPicPr>
        <p:blipFill>
          <a:blip r:embed="rId2"/>
          <a:srcRect/>
          <a:stretch>
            <a:fillRect/>
          </a:stretch>
        </p:blipFill>
        <p:spPr bwMode="auto">
          <a:xfrm>
            <a:off x="3571868" y="3929066"/>
            <a:ext cx="5057775" cy="2524125"/>
          </a:xfrm>
          <a:prstGeom prst="rect">
            <a:avLst/>
          </a:prstGeom>
          <a:noFill/>
        </p:spPr>
      </p:pic>
      <p:sp>
        <p:nvSpPr>
          <p:cNvPr id="5" name="Rectangle 4"/>
          <p:cNvSpPr/>
          <p:nvPr/>
        </p:nvSpPr>
        <p:spPr>
          <a:xfrm>
            <a:off x="642910" y="4071942"/>
            <a:ext cx="2714644" cy="2246769"/>
          </a:xfrm>
          <a:prstGeom prst="rect">
            <a:avLst/>
          </a:prstGeom>
        </p:spPr>
        <p:txBody>
          <a:bodyPr wrap="square">
            <a:spAutoFit/>
          </a:bodyPr>
          <a:lstStyle/>
          <a:p>
            <a:pPr indent="358775" algn="just"/>
            <a:r>
              <a:rPr lang="sr-Cyrl-RS" sz="2000" dirty="0" smtClean="0">
                <a:solidFill>
                  <a:srgbClr val="92D050"/>
                </a:solidFill>
                <a:latin typeface="Calibri" pitchFamily="34" charset="0"/>
              </a:rPr>
              <a:t>Уколико наставник добро познаје групу са којом ради, идеална особа за ову цедуљу би била екстравертна </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звезда привлачења</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 групе.</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642910" y="1571612"/>
            <a:ext cx="8286808" cy="31432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269875" algn="just"/>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поделили</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Зашто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баш</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основу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цедуља на леђима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учитали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Када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вам је речено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поделите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баш</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Можда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желео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групишете</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боји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косе</a:t>
            </a:r>
            <a:r>
              <a:rPr lang="en-US" sz="2000" dirty="0" smtClean="0">
                <a:solidFill>
                  <a:schemeClr val="bg2"/>
                </a:solidFill>
                <a:latin typeface="Calibri" pitchFamily="34" charset="0"/>
              </a:rPr>
              <a:t>/</a:t>
            </a:r>
            <a:r>
              <a:rPr lang="en-US" sz="2000" dirty="0" err="1" smtClean="0">
                <a:solidFill>
                  <a:schemeClr val="bg2"/>
                </a:solidFill>
                <a:latin typeface="Calibri" pitchFamily="34" charset="0"/>
              </a:rPr>
              <a:t>полу</a:t>
            </a:r>
            <a:r>
              <a:rPr lang="en-US" sz="2000" dirty="0" smtClean="0">
                <a:solidFill>
                  <a:schemeClr val="bg2"/>
                </a:solidFill>
                <a:latin typeface="Calibri" pitchFamily="34" charset="0"/>
              </a:rPr>
              <a:t>/</a:t>
            </a:r>
            <a:r>
              <a:rPr lang="en-US" sz="2000" dirty="0" err="1" smtClean="0">
                <a:solidFill>
                  <a:schemeClr val="bg2"/>
                </a:solidFill>
                <a:latin typeface="Calibri" pitchFamily="34" charset="0"/>
              </a:rPr>
              <a:t>врсти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обуће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носите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a:t>
            </a:r>
          </a:p>
          <a:p>
            <a:pPr indent="269875" algn="just"/>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поставља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питање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одбаченом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ученику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осећао</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овом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случају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Констатујемо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није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пријатан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осећај</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овакве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поделе</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мање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дешавају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готово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свакодневно</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њиховом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одељењ</a:t>
            </a:r>
            <a:r>
              <a:rPr lang="sr-Cyrl-RS" sz="2000" dirty="0" smtClean="0">
                <a:solidFill>
                  <a:schemeClr val="bg2"/>
                </a:solidFill>
                <a:latin typeface="Calibri" pitchFamily="34" charset="0"/>
              </a:rPr>
              <a:t>у и то често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баш</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као</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сада</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критеријуму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субјективно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учитали</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p>
          <a:p>
            <a:pPr indent="358775" algn="just"/>
            <a:endParaRPr lang="sr-Cyrl-RS" sz="1900" dirty="0" smtClean="0">
              <a:solidFill>
                <a:schemeClr val="bg2"/>
              </a:solidFill>
              <a:latin typeface="Calibri" pitchFamily="34" charset="0"/>
            </a:endParaRPr>
          </a:p>
          <a:p>
            <a:pPr indent="358775" algn="just"/>
            <a:r>
              <a:rPr lang="sr-Cyrl-RS" sz="1900" dirty="0" smtClean="0">
                <a:solidFill>
                  <a:schemeClr val="bg2"/>
                </a:solidFill>
                <a:latin typeface="Calibri" pitchFamily="34" charset="0"/>
              </a:rPr>
              <a:t>    </a:t>
            </a:r>
          </a:p>
          <a:p>
            <a:pPr algn="just"/>
            <a:endParaRPr lang="en-US" sz="1900" dirty="0" smtClean="0">
              <a:latin typeface="Calibri" pitchFamily="34" charset="0"/>
            </a:endParaRPr>
          </a:p>
        </p:txBody>
      </p:sp>
      <p:sp>
        <p:nvSpPr>
          <p:cNvPr id="9" name="Title 1"/>
          <p:cNvSpPr txBox="1">
            <a:spLocks/>
          </p:cNvSpPr>
          <p:nvPr/>
        </p:nvSpPr>
        <p:spPr bwMode="auto">
          <a:xfrm>
            <a:off x="500034" y="0"/>
            <a:ext cx="8643966"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ts val="3500"/>
              </a:lnSpc>
              <a:spcBef>
                <a:spcPct val="0"/>
              </a:spcBef>
              <a:spcAft>
                <a:spcPct val="0"/>
              </a:spcAft>
              <a:buClrTx/>
              <a:buSzTx/>
              <a:buFontTx/>
              <a:buNone/>
              <a:tabLst/>
              <a:defRPr/>
            </a:pP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Ко смо ми? Како смо обележени?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или</a:t>
            </a:r>
            <a:b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br>
            <a:r>
              <a:rPr kumimoji="0" lang="sr-Cyrl-RS" sz="4200" b="0" i="0" u="none" strike="noStrike" kern="0" cap="none" spc="0" normalizeH="0" baseline="0" noProof="0" dirty="0" smtClean="0">
                <a:ln>
                  <a:noFill/>
                </a:ln>
                <a:solidFill>
                  <a:schemeClr val="accent1"/>
                </a:solidFill>
                <a:effectLst/>
                <a:uLnTx/>
                <a:uFillTx/>
                <a:latin typeface="Calibri" pitchFamily="34" charset="0"/>
                <a:ea typeface="+mj-ea"/>
                <a:cs typeface="+mj-cs"/>
              </a:rPr>
              <a:t>Групни математички „идентитет“ </a:t>
            </a:r>
            <a:endParaRPr kumimoji="0" lang="en-US" sz="42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sp>
        <p:nvSpPr>
          <p:cNvPr id="5" name="Rectangle 4"/>
          <p:cNvSpPr/>
          <p:nvPr/>
        </p:nvSpPr>
        <p:spPr>
          <a:xfrm>
            <a:off x="0" y="4643446"/>
            <a:ext cx="8858280" cy="2246769"/>
          </a:xfrm>
          <a:prstGeom prst="rect">
            <a:avLst/>
          </a:prstGeom>
        </p:spPr>
        <p:txBody>
          <a:bodyPr wrap="square">
            <a:spAutoFit/>
          </a:bodyPr>
          <a:lstStyle/>
          <a:p>
            <a:pPr indent="895350" algn="just"/>
            <a:r>
              <a:rPr lang="sr-Cyrl-RS" sz="2000" dirty="0" smtClean="0">
                <a:solidFill>
                  <a:srgbClr val="00ADDC"/>
                </a:solidFill>
                <a:latin typeface="Calibri" pitchFamily="34" charset="0"/>
              </a:rPr>
              <a:t>У свим наредним извођењима ове вежбе фактор изненађења ће изостати. Можда је у томе и њен потенцијал. Занимљиво би било видети реакцију ученика и параметар поделе у групе кад наставник поново не зада јасан критеријум за раздвајање. Да ли ће тада настати тотални хаос?</a:t>
            </a:r>
          </a:p>
          <a:p>
            <a:pPr indent="271463" algn="just"/>
            <a:r>
              <a:rPr lang="sr-Cyrl-RS" sz="2000" dirty="0" smtClean="0">
                <a:solidFill>
                  <a:srgbClr val="00ADDC"/>
                </a:solidFill>
                <a:latin typeface="Calibri" pitchFamily="34" charset="0"/>
              </a:rPr>
              <a:t>Вежба је реализована и са наставницима на радионици у оквиру манифестације </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Мај – месец математике</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 а на цедуљама су били појмови различитих грана математике.</a:t>
            </a:r>
            <a:r>
              <a:rPr lang="en-US" sz="2000" dirty="0" smtClean="0">
                <a:solidFill>
                  <a:srgbClr val="00ADDC"/>
                </a:solidFill>
                <a:latin typeface="Calibri" pitchFamily="34"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Кад си срећан</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2000264"/>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Практична ритмичка вежба, инспирисана дечјом песмом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Кад си срећан</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a:t>
            </a:r>
          </a:p>
          <a:p>
            <a:pPr marL="271463" indent="-271463" algn="just">
              <a:buFont typeface="Wingdings" pitchFamily="2" charset="2"/>
              <a:buChar char="Ø"/>
            </a:pPr>
            <a:r>
              <a:rPr lang="sr-Cyrl-RS" sz="2000" dirty="0" smtClean="0">
                <a:solidFill>
                  <a:schemeClr val="bg2"/>
                </a:solidFill>
                <a:latin typeface="Calibri" pitchFamily="34" charset="0"/>
              </a:rPr>
              <a:t>Идеална је за објашњавање појма НЗС (најмањег заједничког садржаоца). Примењује се приликом увођења овог појма у петом разреду основне школе, а може се применити и у старијим разредима, како би ученици боље разумели примену овог појма.</a:t>
            </a:r>
            <a:endParaRPr lang="en-US" sz="2000" dirty="0" smtClean="0">
              <a:solidFill>
                <a:schemeClr val="bg2"/>
              </a:solidFill>
              <a:latin typeface="Calibri" pitchFamily="34" charset="0"/>
            </a:endParaRPr>
          </a:p>
        </p:txBody>
      </p:sp>
      <p:sp>
        <p:nvSpPr>
          <p:cNvPr id="6" name="Rectangle 5"/>
          <p:cNvSpPr/>
          <p:nvPr/>
        </p:nvSpPr>
        <p:spPr>
          <a:xfrm>
            <a:off x="785786" y="3571876"/>
            <a:ext cx="8001056" cy="1938992"/>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усвајање/боље разумевање појма најмањег заједничког садржаоца;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оспособљавање ученика да одреде НЗС два, три или више бројева;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развијање свести о значају и применљивости НЗС;</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развијање способности репродуковања ритма;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усавршавање способности свесног усмеравања пажње. </a:t>
            </a:r>
          </a:p>
        </p:txBody>
      </p:sp>
      <p:sp>
        <p:nvSpPr>
          <p:cNvPr id="7" name="Rectangle 6"/>
          <p:cNvSpPr/>
          <p:nvPr/>
        </p:nvSpPr>
        <p:spPr>
          <a:xfrm>
            <a:off x="785786" y="5572140"/>
            <a:ext cx="3015890" cy="400110"/>
          </a:xfrm>
          <a:prstGeom prst="rect">
            <a:avLst/>
          </a:prstGeom>
        </p:spPr>
        <p:txBody>
          <a:bodyPr wrap="none">
            <a:spAutoFit/>
          </a:bodyPr>
          <a:lstStyle/>
          <a:p>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 минута</a:t>
            </a:r>
            <a:endParaRPr lang="en-US" sz="2000" dirty="0"/>
          </a:p>
        </p:txBody>
      </p:sp>
      <p:pic>
        <p:nvPicPr>
          <p:cNvPr id="1026" name="Picture 2" descr="C:\Users\Korisnik\Desktop\clapping.gif"/>
          <p:cNvPicPr>
            <a:picLocks noChangeAspect="1" noChangeArrowheads="1" noCrop="1"/>
          </p:cNvPicPr>
          <p:nvPr/>
        </p:nvPicPr>
        <p:blipFill>
          <a:blip r:embed="rId2"/>
          <a:srcRect/>
          <a:stretch>
            <a:fillRect/>
          </a:stretch>
        </p:blipFill>
        <p:spPr bwMode="auto">
          <a:xfrm>
            <a:off x="7239000" y="4953000"/>
            <a:ext cx="1905000" cy="1905000"/>
          </a:xfrm>
          <a:prstGeom prst="rect">
            <a:avLst/>
          </a:prstGeom>
          <a:noFill/>
        </p:spPr>
      </p:pic>
      <p:pic>
        <p:nvPicPr>
          <p:cNvPr id="1030" name="Picture 6" descr="C:\Users\Korisnik\Desktop\imagesCAQU6OWQ.jpg"/>
          <p:cNvPicPr>
            <a:picLocks noChangeAspect="1" noChangeArrowheads="1"/>
          </p:cNvPicPr>
          <p:nvPr/>
        </p:nvPicPr>
        <p:blipFill>
          <a:blip r:embed="rId3"/>
          <a:srcRect/>
          <a:stretch>
            <a:fillRect/>
          </a:stretch>
        </p:blipFill>
        <p:spPr bwMode="auto">
          <a:xfrm>
            <a:off x="642911" y="1"/>
            <a:ext cx="1457325" cy="14573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14348" y="1571612"/>
            <a:ext cx="8072494" cy="48577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Ученици су на почетку вежбе подељени у две групе које су постављене једна према другој. Свака група представља један од бројева чији НЗС одређујемо – то су бројеви 3 и 4.</a:t>
            </a:r>
          </a:p>
          <a:p>
            <a:pPr indent="358775" algn="just"/>
            <a:r>
              <a:rPr lang="sr-Cyrl-RS" sz="2000" dirty="0" smtClean="0">
                <a:solidFill>
                  <a:schemeClr val="bg2"/>
                </a:solidFill>
                <a:latin typeface="Calibri" pitchFamily="34" charset="0"/>
              </a:rPr>
              <a:t>Наставник објашњава групама ритмичку вежбу коју би требало да изведу. Обе групе изводе блокове од онолико пљесака колики је број који репрезентују. Сви пљесци и размаци између њих су једнаке дужине, тако да се пљесци у обе групе одигравају истовремено. Обе групе почињу пљеском дланова о бутине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колена потапши ти</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а блок завршавају пљеском дланом о длан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лупи тада длан о длан</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a:t>
            </a:r>
          </a:p>
          <a:p>
            <a:pPr indent="358775" algn="just"/>
            <a:r>
              <a:rPr lang="sr-Cyrl-RS" sz="2000" dirty="0" smtClean="0">
                <a:solidFill>
                  <a:schemeClr val="bg2"/>
                </a:solidFill>
                <a:latin typeface="Calibri" pitchFamily="34" charset="0"/>
              </a:rPr>
              <a:t>Тако група која представља број 3, у једном блоку два пута удара дланом бутине, а трећи пут пљесне дланом о длан. Група која представља број 4, у једном блоку дланом удара три пута бутине, а четврти пут пљесне дланом о длан. Обе групе настављају серију идентичних блокова све док наставник не да знак за крај вежбе.</a:t>
            </a: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Кад си срећан</a:t>
            </a:r>
            <a:endParaRPr lang="en-US" dirty="0">
              <a:solidFill>
                <a:schemeClr val="accent1"/>
              </a:solidFill>
              <a:latin typeface="Calibri" pitchFamily="34" charset="0"/>
            </a:endParaRPr>
          </a:p>
        </p:txBody>
      </p:sp>
      <p:pic>
        <p:nvPicPr>
          <p:cNvPr id="5" name="Picture 6" descr="C:\Users\Korisnik\Desktop\imagesCAQU6OWQ.jpg"/>
          <p:cNvPicPr>
            <a:picLocks noChangeAspect="1" noChangeArrowheads="1"/>
          </p:cNvPicPr>
          <p:nvPr/>
        </p:nvPicPr>
        <p:blipFill>
          <a:blip r:embed="rId2"/>
          <a:srcRect/>
          <a:stretch>
            <a:fillRect/>
          </a:stretch>
        </p:blipFill>
        <p:spPr bwMode="auto">
          <a:xfrm>
            <a:off x="642911" y="1"/>
            <a:ext cx="1457325" cy="14573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14348" y="1643050"/>
            <a:ext cx="8072494" cy="11430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Пљесци обе групе </a:t>
            </a:r>
            <a:r>
              <a:rPr lang="sr-Cyrl-RS" sz="2000" smtClean="0">
                <a:solidFill>
                  <a:schemeClr val="bg2"/>
                </a:solidFill>
                <a:latin typeface="Calibri" pitchFamily="34" charset="0"/>
              </a:rPr>
              <a:t>су приказани у следећој табели, </a:t>
            </a:r>
            <a:r>
              <a:rPr lang="sr-Cyrl-RS" sz="2000" dirty="0" smtClean="0">
                <a:solidFill>
                  <a:schemeClr val="bg2"/>
                </a:solidFill>
                <a:latin typeface="Calibri" pitchFamily="34" charset="0"/>
              </a:rPr>
              <a:t>при чему празан кружић представља пљесак о бутине, а пун кружић пљесак длана о длан.</a:t>
            </a:r>
          </a:p>
          <a:p>
            <a:pPr algn="just"/>
            <a:r>
              <a:rPr lang="sr-Cyrl-RS" sz="2000" dirty="0" smtClean="0">
                <a:solidFill>
                  <a:schemeClr val="bg2"/>
                </a:solidFill>
                <a:latin typeface="Calibri" pitchFamily="34" charset="0"/>
              </a:rPr>
              <a:t>     </a:t>
            </a:r>
          </a:p>
          <a:p>
            <a:pPr algn="just"/>
            <a:endParaRPr lang="en-US" sz="2000" dirty="0" smtClean="0">
              <a:latin typeface="Calibri" pitchFamily="34" charset="0"/>
            </a:endParaRP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Кад си срећан</a:t>
            </a:r>
            <a:endParaRPr lang="en-US" dirty="0">
              <a:solidFill>
                <a:schemeClr val="accent1"/>
              </a:solidFill>
              <a:latin typeface="Calibri" pitchFamily="34" charset="0"/>
            </a:endParaRPr>
          </a:p>
        </p:txBody>
      </p:sp>
      <p:pic>
        <p:nvPicPr>
          <p:cNvPr id="5" name="Picture 6" descr="C:\Users\Korisnik\Desktop\imagesCAQU6OWQ.jpg"/>
          <p:cNvPicPr>
            <a:picLocks noChangeAspect="1" noChangeArrowheads="1"/>
          </p:cNvPicPr>
          <p:nvPr/>
        </p:nvPicPr>
        <p:blipFill>
          <a:blip r:embed="rId2"/>
          <a:srcRect/>
          <a:stretch>
            <a:fillRect/>
          </a:stretch>
        </p:blipFill>
        <p:spPr bwMode="auto">
          <a:xfrm>
            <a:off x="642911" y="1"/>
            <a:ext cx="1457325" cy="1457325"/>
          </a:xfrm>
          <a:prstGeom prst="rect">
            <a:avLst/>
          </a:prstGeom>
          <a:noFill/>
        </p:spPr>
      </p:pic>
      <p:graphicFrame>
        <p:nvGraphicFramePr>
          <p:cNvPr id="6" name="Table 5"/>
          <p:cNvGraphicFramePr>
            <a:graphicFrameLocks noGrp="1"/>
          </p:cNvGraphicFramePr>
          <p:nvPr/>
        </p:nvGraphicFramePr>
        <p:xfrm>
          <a:off x="2143108" y="2643182"/>
          <a:ext cx="6096000" cy="1285876"/>
        </p:xfrm>
        <a:graphic>
          <a:graphicData uri="http://schemas.openxmlformats.org/drawingml/2006/table">
            <a:tbl>
              <a:tblPr/>
              <a:tblGrid>
                <a:gridCol w="508000"/>
                <a:gridCol w="508000"/>
                <a:gridCol w="508000"/>
                <a:gridCol w="508000"/>
                <a:gridCol w="508000"/>
                <a:gridCol w="508000"/>
                <a:gridCol w="508000"/>
                <a:gridCol w="508000"/>
                <a:gridCol w="508000"/>
                <a:gridCol w="508000"/>
                <a:gridCol w="508000"/>
                <a:gridCol w="508000"/>
              </a:tblGrid>
              <a:tr h="285750">
                <a:tc>
                  <a:txBody>
                    <a:bodyPr/>
                    <a:lstStyle/>
                    <a:p>
                      <a:pPr algn="ctr" fontAlgn="b"/>
                      <a:r>
                        <a:rPr lang="en-US" sz="1700" b="0" i="0" u="none" strike="noStrike" dirty="0">
                          <a:solidFill>
                            <a:schemeClr val="bg2"/>
                          </a:solidFill>
                          <a:latin typeface="Calibri"/>
                        </a:rPr>
                        <a:t>1</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2</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3</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4</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5</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6</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7</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8</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9</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10</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11</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chemeClr val="bg2"/>
                          </a:solidFill>
                          <a:latin typeface="Calibri"/>
                        </a:rPr>
                        <a:t>12</a:t>
                      </a:r>
                    </a:p>
                  </a:txBody>
                  <a:tcPr marL="7938" marR="7938" marT="7938" marB="0" anchor="b">
                    <a:lnL>
                      <a:noFill/>
                    </a:lnL>
                    <a:lnR>
                      <a:noFill/>
                    </a:lnR>
                    <a:lnT>
                      <a:noFill/>
                    </a:lnT>
                    <a:lnB w="12700" cap="flat" cmpd="sng" algn="ctr">
                      <a:solidFill>
                        <a:srgbClr val="000000"/>
                      </a:solidFill>
                      <a:prstDash val="solid"/>
                      <a:round/>
                      <a:headEnd type="none" w="med" len="med"/>
                      <a:tailEnd type="none" w="med" len="med"/>
                    </a:lnB>
                  </a:tcPr>
                </a:tc>
              </a:tr>
              <a:tr h="500063">
                <a:tc>
                  <a:txBody>
                    <a:bodyPr/>
                    <a:lstStyle/>
                    <a:p>
                      <a:pPr algn="ctr" fontAlgn="ctr"/>
                      <a:r>
                        <a:rPr lang="en-US" sz="900" b="1" i="0" u="none" strike="noStrike">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b"/>
                      <a:r>
                        <a:rPr lang="en-US" sz="3000" b="1" i="0" u="none" strike="noStrike">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n-US" sz="3000" b="1" i="0" u="none" strike="noStrike" dirty="0">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3000" b="1" i="0" u="none" strike="noStrike" dirty="0">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5923C"/>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5923C"/>
                    </a:solidFill>
                  </a:tcPr>
                </a:tc>
                <a:tc>
                  <a:txBody>
                    <a:bodyPr/>
                    <a:lstStyle/>
                    <a:p>
                      <a:pPr algn="ctr" fontAlgn="b"/>
                      <a:r>
                        <a:rPr lang="en-US" sz="3000" b="1" i="0" u="none" strike="noStrike" dirty="0">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5923C"/>
                    </a:solidFill>
                  </a:tcPr>
                </a:tc>
              </a:tr>
              <a:tr h="500063">
                <a:tc>
                  <a:txBody>
                    <a:bodyPr/>
                    <a:lstStyle/>
                    <a:p>
                      <a:pPr algn="ctr" fontAlgn="ctr"/>
                      <a:r>
                        <a:rPr lang="en-US" sz="900" b="1" i="0" u="none" strike="noStrike">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b"/>
                      <a:r>
                        <a:rPr lang="en-US" sz="3000" b="1" i="0" u="none" strike="noStrike">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900" b="1" i="0" u="none" strike="noStrike">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fontAlgn="b"/>
                      <a:r>
                        <a:rPr lang="en-US" sz="3000" b="1" i="0" u="none" strike="noStrike">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900" b="1" i="0" u="none" strike="noStrike">
                          <a:solidFill>
                            <a:srgbClr val="000000"/>
                          </a:solidFill>
                          <a:latin typeface="Calibri"/>
                        </a:rPr>
                        <a:t>⃝</a:t>
                      </a:r>
                    </a:p>
                  </a:txBody>
                  <a:tcPr marL="7938" marR="7938" marT="793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fontAlgn="ctr"/>
                      <a:r>
                        <a:rPr lang="en-US" sz="900" b="1" i="0" u="none" strike="noStrike" dirty="0">
                          <a:solidFill>
                            <a:srgbClr val="000000"/>
                          </a:solidFill>
                          <a:latin typeface="Calibri"/>
                        </a:rPr>
                        <a:t>⃝</a:t>
                      </a:r>
                    </a:p>
                  </a:txBody>
                  <a:tcPr marL="7938" marR="7938" marT="7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fontAlgn="b"/>
                      <a:r>
                        <a:rPr lang="en-US" sz="3000" b="1" i="0" u="none" strike="noStrike" dirty="0">
                          <a:solidFill>
                            <a:srgbClr val="000000"/>
                          </a:solidFill>
                          <a:latin typeface="Calibri"/>
                        </a:rPr>
                        <a:t>•</a:t>
                      </a:r>
                    </a:p>
                  </a:txBody>
                  <a:tcPr marL="7938" marR="7938" marT="79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r>
            </a:tbl>
          </a:graphicData>
        </a:graphic>
      </p:graphicFrame>
      <p:sp>
        <p:nvSpPr>
          <p:cNvPr id="7" name="Content Placeholder 2"/>
          <p:cNvSpPr txBox="1">
            <a:spLocks/>
          </p:cNvSpPr>
          <p:nvPr/>
        </p:nvSpPr>
        <p:spPr bwMode="auto">
          <a:xfrm>
            <a:off x="714348" y="3929066"/>
            <a:ext cx="8072494" cy="29289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На знак наставника обе групе почињу вежбу. Први пут се вежба изводи без објашњења шта је њен циљ. Наставник је окончава оног момента када обе групе истовремено пљесну дланом о длан, што има јак звучни ефекат. Уколико групе нису синхронизоване, вежба се понавља, ако је потребно и више пута.</a:t>
            </a:r>
          </a:p>
          <a:p>
            <a:pPr indent="358775" algn="just"/>
            <a:r>
              <a:rPr lang="sr-Cyrl-RS" sz="2000" dirty="0" smtClean="0">
                <a:solidFill>
                  <a:schemeClr val="bg2"/>
                </a:solidFill>
                <a:latin typeface="Calibri" pitchFamily="34" charset="0"/>
              </a:rPr>
              <a:t>Онда наставник поставља питање после колико пљесака су истовремено обе групе удариле дланом о длан. Зашто? Развија се дискусија све док ученике не </a:t>
            </a:r>
            <a:r>
              <a:rPr lang="sr-Cyrl-RS" sz="2000" smtClean="0">
                <a:solidFill>
                  <a:schemeClr val="bg2"/>
                </a:solidFill>
                <a:latin typeface="Calibri" pitchFamily="34" charset="0"/>
              </a:rPr>
              <a:t>наведе на закључак да </a:t>
            </a:r>
            <a:r>
              <a:rPr lang="sr-Cyrl-RS" sz="2000" dirty="0" smtClean="0">
                <a:solidFill>
                  <a:schemeClr val="bg2"/>
                </a:solidFill>
                <a:latin typeface="Calibri" pitchFamily="34" charset="0"/>
              </a:rPr>
              <a:t>се ради о броју 12, који представља НЗС бројева 3 и 4.</a:t>
            </a:r>
          </a:p>
          <a:p>
            <a:pPr algn="just"/>
            <a:r>
              <a:rPr lang="sr-Cyrl-RS" sz="2000" dirty="0" smtClean="0">
                <a:solidFill>
                  <a:schemeClr val="bg2"/>
                </a:solidFill>
                <a:latin typeface="Calibri" pitchFamily="34" charset="0"/>
              </a:rPr>
              <a:t>     </a:t>
            </a:r>
          </a:p>
          <a:p>
            <a:pPr algn="just"/>
            <a:endParaRPr lang="en-US" sz="2000" dirty="0" smtClean="0">
              <a:latin typeface="Calibri" pitchFamily="34" charset="0"/>
            </a:endParaRPr>
          </a:p>
        </p:txBody>
      </p:sp>
      <p:sp>
        <p:nvSpPr>
          <p:cNvPr id="8" name="TextBox 7"/>
          <p:cNvSpPr txBox="1"/>
          <p:nvPr/>
        </p:nvSpPr>
        <p:spPr>
          <a:xfrm>
            <a:off x="1000100" y="3000372"/>
            <a:ext cx="1143008" cy="369332"/>
          </a:xfrm>
          <a:prstGeom prst="rect">
            <a:avLst/>
          </a:prstGeom>
          <a:noFill/>
        </p:spPr>
        <p:txBody>
          <a:bodyPr wrap="square" rtlCol="0">
            <a:spAutoFit/>
          </a:bodyPr>
          <a:lstStyle/>
          <a:p>
            <a:r>
              <a:rPr lang="sr-Cyrl-RS" dirty="0" smtClean="0">
                <a:solidFill>
                  <a:schemeClr val="bg2"/>
                </a:solidFill>
              </a:rPr>
              <a:t>Група  3</a:t>
            </a:r>
            <a:endParaRPr lang="en-US" dirty="0">
              <a:solidFill>
                <a:schemeClr val="bg2"/>
              </a:solidFill>
            </a:endParaRPr>
          </a:p>
        </p:txBody>
      </p:sp>
      <p:sp>
        <p:nvSpPr>
          <p:cNvPr id="11" name="TextBox 10"/>
          <p:cNvSpPr txBox="1"/>
          <p:nvPr/>
        </p:nvSpPr>
        <p:spPr>
          <a:xfrm>
            <a:off x="1000100" y="3500438"/>
            <a:ext cx="1143008" cy="369332"/>
          </a:xfrm>
          <a:prstGeom prst="rect">
            <a:avLst/>
          </a:prstGeom>
          <a:noFill/>
        </p:spPr>
        <p:txBody>
          <a:bodyPr wrap="square" rtlCol="0">
            <a:spAutoFit/>
          </a:bodyPr>
          <a:lstStyle/>
          <a:p>
            <a:r>
              <a:rPr lang="sr-Cyrl-RS" dirty="0" smtClean="0">
                <a:solidFill>
                  <a:schemeClr val="bg2"/>
                </a:solidFill>
              </a:rPr>
              <a:t>Група  4</a:t>
            </a:r>
            <a:endParaRPr lang="en-US" dirty="0">
              <a:solidFill>
                <a:schemeClr val="bg2"/>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14348" y="1571612"/>
            <a:ext cx="8072494" cy="48577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Исте групе понављају вежбу за друга два броја, најпре два узајамно проста броја (на пример 3 и 5), а затим два броја који нису узајамно прости (на пример 4 и 6). У оба случаја наставник пре извођења вежбе поставља ученицима питање после колико пљесака ће истовремено пљеснути дланом о длан. Затим практично проверавају да ли је понуђено решење тачно.</a:t>
            </a:r>
          </a:p>
          <a:p>
            <a:pPr indent="358775" algn="just"/>
            <a:r>
              <a:rPr lang="sr-Cyrl-RS" sz="2000" dirty="0" smtClean="0">
                <a:solidFill>
                  <a:schemeClr val="bg2"/>
                </a:solidFill>
                <a:latin typeface="Calibri" pitchFamily="34" charset="0"/>
              </a:rPr>
              <a:t>У другом делу вежбе, ученици се деле у три групе. Свака група поново представља по један број (на пример 2, 3 и 5). Вежба се понавља аналогно, а поставља се питање после колико пљесака ће све три групе истовремено пљеснути, то јест који је НЗС бројева 2, 3 и 5. Тако се долази до закључка да се НЗС може одређивати не само за два, већ и за више од два броја. Вежба се може поновити и за три броја међу којима парови нису узајамно прости, као и за више од три броја, зависно од конкретне наставне ситуације.</a:t>
            </a: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Кад си срећан</a:t>
            </a:r>
            <a:endParaRPr lang="en-US" dirty="0">
              <a:solidFill>
                <a:schemeClr val="accent1"/>
              </a:solidFill>
              <a:latin typeface="Calibri" pitchFamily="34" charset="0"/>
            </a:endParaRPr>
          </a:p>
        </p:txBody>
      </p:sp>
      <p:pic>
        <p:nvPicPr>
          <p:cNvPr id="5" name="Picture 6" descr="C:\Users\Korisnik\Desktop\imagesCAQU6OWQ.jpg"/>
          <p:cNvPicPr>
            <a:picLocks noChangeAspect="1" noChangeArrowheads="1"/>
          </p:cNvPicPr>
          <p:nvPr/>
        </p:nvPicPr>
        <p:blipFill>
          <a:blip r:embed="rId2"/>
          <a:srcRect/>
          <a:stretch>
            <a:fillRect/>
          </a:stretch>
        </p:blipFill>
        <p:spPr bwMode="auto">
          <a:xfrm>
            <a:off x="642911" y="1"/>
            <a:ext cx="1457325" cy="14573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C:\Users\Korisnik\Desktop\imagesCAQU6OWQ.jpg"/>
          <p:cNvPicPr>
            <a:picLocks noChangeAspect="1" noChangeArrowheads="1"/>
          </p:cNvPicPr>
          <p:nvPr/>
        </p:nvPicPr>
        <p:blipFill>
          <a:blip r:embed="rId2"/>
          <a:srcRect/>
          <a:stretch>
            <a:fillRect/>
          </a:stretch>
        </p:blipFill>
        <p:spPr bwMode="auto">
          <a:xfrm>
            <a:off x="642911" y="1"/>
            <a:ext cx="1457325" cy="1457325"/>
          </a:xfrm>
          <a:prstGeom prst="rect">
            <a:avLst/>
          </a:prstGeom>
          <a:noFill/>
        </p:spPr>
      </p:pic>
      <p:sp>
        <p:nvSpPr>
          <p:cNvPr id="8" name="Title 1"/>
          <p:cNvSpPr txBox="1">
            <a:spLocks/>
          </p:cNvSpPr>
          <p:nvPr/>
        </p:nvSpPr>
        <p:spPr bwMode="auto">
          <a:xfrm>
            <a:off x="2143108" y="0"/>
            <a:ext cx="6615130"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Приказ вежбе </a:t>
            </a:r>
            <a:r>
              <a:rPr lang="sr-Cyrl-RS" sz="2000" dirty="0" smtClean="0">
                <a:solidFill>
                  <a:schemeClr val="accent1"/>
                </a:solidFill>
                <a:latin typeface="Calibri" pitchFamily="34" charset="0"/>
              </a:rPr>
              <a:t>„Кад си срећан“ </a:t>
            </a: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на конференцији </a:t>
            </a:r>
          </a:p>
          <a:p>
            <a:pPr lvl="0" algn="ct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„Културна улога школе и образовна улога културе“, </a:t>
            </a:r>
          </a:p>
          <a:p>
            <a:pPr lvl="0" algn="ct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19. јун 2015. године, Дечји културни центар, Београд</a:t>
            </a:r>
            <a:endParaRPr kumimoji="0" lang="en-US" sz="20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pic>
        <p:nvPicPr>
          <p:cNvPr id="2051" name="Picture 3" descr="C:\Users\Korisnik\Desktop\Dramatematika upotrebljane slike\Picture 5.jpg"/>
          <p:cNvPicPr>
            <a:picLocks noChangeAspect="1" noChangeArrowheads="1"/>
          </p:cNvPicPr>
          <p:nvPr/>
        </p:nvPicPr>
        <p:blipFill>
          <a:blip r:embed="rId3"/>
          <a:srcRect/>
          <a:stretch>
            <a:fillRect/>
          </a:stretch>
        </p:blipFill>
        <p:spPr bwMode="auto">
          <a:xfrm>
            <a:off x="1357200" y="1641600"/>
            <a:ext cx="6645275" cy="498633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100" y="5429264"/>
            <a:ext cx="7929586" cy="1323439"/>
          </a:xfrm>
          <a:prstGeom prst="rect">
            <a:avLst/>
          </a:prstGeom>
        </p:spPr>
        <p:txBody>
          <a:bodyPr wrap="square">
            <a:spAutoFit/>
          </a:bodyPr>
          <a:lstStyle/>
          <a:p>
            <a:pPr indent="354013" algn="just"/>
            <a:r>
              <a:rPr lang="sr-Cyrl-RS" sz="2000" dirty="0" smtClean="0">
                <a:solidFill>
                  <a:srgbClr val="00ADDC"/>
                </a:solidFill>
                <a:latin typeface="Calibri" pitchFamily="34" charset="0"/>
              </a:rPr>
              <a:t>Вежба је реализована са наставницима и на радионици одржаној 10. маја 2015. године у Дечјем културном центру, у оквиру манифестације </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Мај – месец математике</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 Наставници су проценили ову вежбу најмање захтевном и лако применљивом у настави.</a:t>
            </a:r>
            <a:endParaRPr lang="en-US" sz="2000" dirty="0" smtClean="0">
              <a:solidFill>
                <a:srgbClr val="00ADDC"/>
              </a:solidFill>
              <a:latin typeface="Calibri" pitchFamily="34" charset="0"/>
            </a:endParaRPr>
          </a:p>
        </p:txBody>
      </p:sp>
      <p:sp>
        <p:nvSpPr>
          <p:cNvPr id="8" name="Title 1"/>
          <p:cNvSpPr txBox="1">
            <a:spLocks/>
          </p:cNvSpPr>
          <p:nvPr/>
        </p:nvSpPr>
        <p:spPr bwMode="auto">
          <a:xfrm>
            <a:off x="571472" y="0"/>
            <a:ext cx="8358214" cy="15001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Реализација вежбе </a:t>
            </a:r>
            <a:r>
              <a:rPr lang="sr-Cyrl-RS" sz="2000" dirty="0" smtClean="0">
                <a:solidFill>
                  <a:schemeClr val="accent1"/>
                </a:solidFill>
                <a:latin typeface="Calibri" pitchFamily="34" charset="0"/>
              </a:rPr>
              <a:t>„Кад си срећан“ са наставницима </a:t>
            </a: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на конференцији „Културна улога школе и образовна улога културе“, </a:t>
            </a:r>
          </a:p>
          <a:p>
            <a:pPr lvl="0" algn="ctr"/>
            <a:r>
              <a:rPr kumimoji="0" lang="sr-Cyrl-RS" sz="2000" b="0" i="0" u="none" strike="noStrike" kern="0" cap="none" spc="0" normalizeH="0" baseline="0" noProof="0" dirty="0" smtClean="0">
                <a:ln>
                  <a:noFill/>
                </a:ln>
                <a:solidFill>
                  <a:schemeClr val="accent1"/>
                </a:solidFill>
                <a:effectLst/>
                <a:uLnTx/>
                <a:uFillTx/>
                <a:latin typeface="Calibri" pitchFamily="34" charset="0"/>
                <a:ea typeface="+mj-ea"/>
                <a:cs typeface="+mj-cs"/>
              </a:rPr>
              <a:t>19. јун 2015. године, Дечји културни центар, Београд</a:t>
            </a:r>
            <a:endParaRPr kumimoji="0" lang="en-US" sz="2000" b="0" i="0" u="none" strike="noStrike" kern="0" cap="none" spc="0" normalizeH="0" baseline="0" noProof="0" dirty="0">
              <a:ln>
                <a:noFill/>
              </a:ln>
              <a:solidFill>
                <a:schemeClr val="accent1"/>
              </a:solidFill>
              <a:effectLst/>
              <a:uLnTx/>
              <a:uFillTx/>
              <a:latin typeface="Calibri" pitchFamily="34" charset="0"/>
              <a:ea typeface="+mj-ea"/>
              <a:cs typeface="+mj-cs"/>
            </a:endParaRPr>
          </a:p>
        </p:txBody>
      </p:sp>
      <p:pic>
        <p:nvPicPr>
          <p:cNvPr id="3078" name="Picture 6" descr="C:\Users\Korisnik\Desktop\Dramatematika upotrebljane slike\Picture7.jpg"/>
          <p:cNvPicPr>
            <a:picLocks noChangeAspect="1" noChangeArrowheads="1"/>
          </p:cNvPicPr>
          <p:nvPr/>
        </p:nvPicPr>
        <p:blipFill>
          <a:blip r:embed="rId2"/>
          <a:srcRect/>
          <a:stretch>
            <a:fillRect/>
          </a:stretch>
        </p:blipFill>
        <p:spPr bwMode="auto">
          <a:xfrm rot="1080000">
            <a:off x="4960800" y="2084400"/>
            <a:ext cx="3852863" cy="2889250"/>
          </a:xfrm>
          <a:prstGeom prst="rect">
            <a:avLst/>
          </a:prstGeom>
          <a:noFill/>
        </p:spPr>
      </p:pic>
      <p:pic>
        <p:nvPicPr>
          <p:cNvPr id="3079" name="Picture 7" descr="C:\Users\Korisnik\Desktop\Dramatematika upotrebljane slike\Picture6.jpg"/>
          <p:cNvPicPr>
            <a:picLocks noChangeAspect="1" noChangeArrowheads="1"/>
          </p:cNvPicPr>
          <p:nvPr/>
        </p:nvPicPr>
        <p:blipFill>
          <a:blip r:embed="rId3"/>
          <a:srcRect/>
          <a:stretch>
            <a:fillRect/>
          </a:stretch>
        </p:blipFill>
        <p:spPr bwMode="auto">
          <a:xfrm rot="20520000">
            <a:off x="993600" y="2095200"/>
            <a:ext cx="3852863" cy="28892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0"/>
            <a:ext cx="8501090" cy="1500174"/>
          </a:xfrm>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3000396"/>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Драмска радионица која у себи садржи елементе креативног драмског процеса и има огроман потенцијал у математици.</a:t>
            </a:r>
          </a:p>
          <a:p>
            <a:pPr marL="271463" indent="-271463" algn="just">
              <a:buFont typeface="Wingdings" pitchFamily="2" charset="2"/>
              <a:buChar char="Ø"/>
            </a:pPr>
            <a:r>
              <a:rPr lang="sr-Cyrl-RS" sz="2000" dirty="0" smtClean="0">
                <a:solidFill>
                  <a:schemeClr val="bg2"/>
                </a:solidFill>
                <a:latin typeface="Calibri" pitchFamily="34" charset="0"/>
              </a:rPr>
              <a:t>Веома је добра за визуелизацију различитих математичких садржаја, посебно у геометрији.</a:t>
            </a:r>
          </a:p>
          <a:p>
            <a:pPr marL="271463" indent="-271463" algn="just">
              <a:buFont typeface="Wingdings" pitchFamily="2" charset="2"/>
              <a:buChar char="Ø"/>
            </a:pPr>
            <a:r>
              <a:rPr lang="sr-Cyrl-RS" sz="2000" dirty="0" smtClean="0">
                <a:solidFill>
                  <a:schemeClr val="bg2"/>
                </a:solidFill>
                <a:latin typeface="Calibri" pitchFamily="34" charset="0"/>
              </a:rPr>
              <a:t>Захтева креативност, сналажљивост, тимски рад и способност групног доношења одлука за извођаче, а добру перцепцију, апстракцију и критичност посматрача.</a:t>
            </a:r>
          </a:p>
          <a:p>
            <a:pPr marL="271463" indent="-271463" algn="just">
              <a:buFont typeface="Wingdings" pitchFamily="2" charset="2"/>
              <a:buChar char="Ø"/>
            </a:pPr>
            <a:r>
              <a:rPr lang="sr-Cyrl-RS" sz="2000" dirty="0" smtClean="0">
                <a:solidFill>
                  <a:schemeClr val="bg2"/>
                </a:solidFill>
                <a:latin typeface="Calibri" pitchFamily="34" charset="0"/>
              </a:rPr>
              <a:t>Примењује се у главном делу часа, најчешће као централна активност, са ученицима свих узраста.</a:t>
            </a:r>
          </a:p>
          <a:p>
            <a:pPr marL="271463" indent="-271463" algn="just">
              <a:buFont typeface="Wingdings" pitchFamily="2" charset="2"/>
              <a:buChar char="Ø"/>
            </a:pPr>
            <a:endParaRPr lang="en-US" sz="2000" dirty="0" smtClean="0">
              <a:solidFill>
                <a:schemeClr val="bg2"/>
              </a:solidFill>
              <a:latin typeface="Calibri" pitchFamily="34" charset="0"/>
            </a:endParaRPr>
          </a:p>
        </p:txBody>
      </p:sp>
      <p:pic>
        <p:nvPicPr>
          <p:cNvPr id="7169" name="Picture 1" descr="C:\Users\Korisnik\Desktop\9_ecbd9c730bff1d5fb5c58e2765352a26.jpg"/>
          <p:cNvPicPr>
            <a:picLocks noChangeAspect="1" noChangeArrowheads="1"/>
          </p:cNvPicPr>
          <p:nvPr/>
        </p:nvPicPr>
        <p:blipFill>
          <a:blip r:embed="rId2"/>
          <a:srcRect/>
          <a:stretch>
            <a:fillRect/>
          </a:stretch>
        </p:blipFill>
        <p:spPr bwMode="auto">
          <a:xfrm>
            <a:off x="3357554" y="4572008"/>
            <a:ext cx="2457450" cy="218884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8" name="Rectangle 7"/>
          <p:cNvSpPr/>
          <p:nvPr/>
        </p:nvSpPr>
        <p:spPr>
          <a:xfrm>
            <a:off x="714348" y="1643050"/>
            <a:ext cx="8143932" cy="3170099"/>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радионице: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провера и самопроцена усвојености наставних садржаја;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продубљивање стечених знања кроз њихово креативно тумачење, интерпретацију и примену;</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развијање способности посматрања, опажања</a:t>
            </a:r>
            <a:r>
              <a:rPr lang="en-US" sz="2000" dirty="0" smtClean="0">
                <a:solidFill>
                  <a:schemeClr val="bg2"/>
                </a:solidFill>
                <a:latin typeface="Calibri" pitchFamily="34" charset="0"/>
              </a:rPr>
              <a:t>, </a:t>
            </a:r>
            <a:r>
              <a:rPr lang="sr-Cyrl-CS" sz="2000" dirty="0" smtClean="0">
                <a:solidFill>
                  <a:schemeClr val="bg2"/>
                </a:solidFill>
                <a:latin typeface="Calibri" pitchFamily="34" charset="0"/>
              </a:rPr>
              <a:t>анализе и синтезе;</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оспособљавање за учествовање у тимском раду;</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мотивисање за активно ангажовање у трагању и формирању сопственог процеса учења и знања;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овладавање вештинама успешне комуникације, заступање сопственог и уважавање туђег мишљења;</a:t>
            </a:r>
            <a:endParaRPr lang="sr-Cyrl-RS" sz="2000" dirty="0" smtClean="0">
              <a:solidFill>
                <a:schemeClr val="bg2"/>
              </a:solidFill>
              <a:latin typeface="Calibri" pitchFamily="34" charset="0"/>
            </a:endParaRPr>
          </a:p>
        </p:txBody>
      </p:sp>
      <p:pic>
        <p:nvPicPr>
          <p:cNvPr id="6145" name="Picture 1" descr="C:\Users\Korisnik\Desktop\Olaf-frozen-35002105-711-377.png"/>
          <p:cNvPicPr>
            <a:picLocks noChangeAspect="1" noChangeArrowheads="1"/>
          </p:cNvPicPr>
          <p:nvPr/>
        </p:nvPicPr>
        <p:blipFill>
          <a:blip r:embed="rId2"/>
          <a:srcRect/>
          <a:stretch>
            <a:fillRect/>
          </a:stretch>
        </p:blipFill>
        <p:spPr bwMode="auto">
          <a:xfrm>
            <a:off x="4358857" y="4320730"/>
            <a:ext cx="4785143" cy="2537270"/>
          </a:xfrm>
          <a:prstGeom prst="rect">
            <a:avLst/>
          </a:prstGeom>
          <a:noFill/>
        </p:spPr>
      </p:pic>
      <p:sp>
        <p:nvSpPr>
          <p:cNvPr id="11" name="Rectangle 10"/>
          <p:cNvSpPr/>
          <p:nvPr/>
        </p:nvSpPr>
        <p:spPr>
          <a:xfrm>
            <a:off x="714348" y="4714884"/>
            <a:ext cx="4572000" cy="1631216"/>
          </a:xfrm>
          <a:prstGeom prst="rect">
            <a:avLst/>
          </a:prstGeom>
        </p:spPr>
        <p:txBody>
          <a:bodyPr>
            <a:spAutoFit/>
          </a:bodyPr>
          <a:lstStyle/>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унапређивање међусобне сарадње и стварање бољих и отворенијих веза и односа међу ученицима;</a:t>
            </a:r>
            <a:endParaRPr lang="sr-Cyrl-RS" sz="2000" dirty="0" smtClean="0">
              <a:solidFill>
                <a:schemeClr val="bg2"/>
              </a:solidFill>
              <a:latin typeface="Calibri" pitchFamily="34" charset="0"/>
            </a:endParaRP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развијање маште, спонтаности, инвентивности и емпатије.</a:t>
            </a:r>
            <a:endParaRPr lang="sr-Cyrl-RS" sz="2000" dirty="0" smtClean="0">
              <a:solidFill>
                <a:schemeClr val="bg2"/>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9" name="Rectangle 8"/>
          <p:cNvSpPr/>
          <p:nvPr/>
        </p:nvSpPr>
        <p:spPr>
          <a:xfrm>
            <a:off x="714348" y="5643578"/>
            <a:ext cx="8072494" cy="707886"/>
          </a:xfrm>
          <a:prstGeom prst="rect">
            <a:avLst/>
          </a:prstGeom>
        </p:spPr>
        <p:txBody>
          <a:bodyPr wrap="square">
            <a:spAutoFit/>
          </a:bodyPr>
          <a:lstStyle/>
          <a:p>
            <a:r>
              <a:rPr lang="sr-Cyrl-RS" sz="2000" b="1" dirty="0" smtClean="0">
                <a:solidFill>
                  <a:schemeClr val="accent1"/>
                </a:solidFill>
                <a:latin typeface="Calibri" pitchFamily="34" charset="0"/>
              </a:rPr>
              <a:t>Трајање радионице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20-35 минута, зависно од величине одељења и броја група</a:t>
            </a:r>
            <a:endParaRPr lang="en-US" sz="2000" dirty="0"/>
          </a:p>
        </p:txBody>
      </p:sp>
      <p:sp>
        <p:nvSpPr>
          <p:cNvPr id="5" name="Rectangle 4"/>
          <p:cNvSpPr/>
          <p:nvPr/>
        </p:nvSpPr>
        <p:spPr>
          <a:xfrm>
            <a:off x="714348" y="1571612"/>
            <a:ext cx="8072494" cy="4093428"/>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наставни листићи;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маказе;</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фломастери;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лепљива трака;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креп трака;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разнобојни папири;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самолепљиви мемо папирићи;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стикери;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алуминијумска фолија</a:t>
            </a:r>
            <a:r>
              <a:rPr lang="sr-Cyrl-RS" sz="2000" dirty="0" smtClean="0">
                <a:solidFill>
                  <a:schemeClr val="bg2"/>
                </a:solidFill>
                <a:latin typeface="Calibri" pitchFamily="34" charset="0"/>
              </a:rPr>
              <a:t>;</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с</a:t>
            </a:r>
            <a:r>
              <a:rPr lang="en-US" sz="2000" dirty="0" err="1" smtClean="0">
                <a:solidFill>
                  <a:schemeClr val="bg2"/>
                </a:solidFill>
                <a:latin typeface="Calibri" pitchFamily="34" charset="0"/>
              </a:rPr>
              <a:t>ламчице</a:t>
            </a:r>
            <a:r>
              <a:rPr lang="sr-Cyrl-RS" sz="2000" dirty="0" smtClean="0">
                <a:solidFill>
                  <a:schemeClr val="bg2"/>
                </a:solidFill>
                <a:latin typeface="Calibri" pitchFamily="34" charset="0"/>
              </a:rPr>
              <a:t>;</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остали материјали и средства за израду костима, маски и сценографије.</a:t>
            </a:r>
            <a:endParaRPr lang="sr-Cyrl-RS" sz="2000" dirty="0" smtClean="0">
              <a:solidFill>
                <a:schemeClr val="bg2"/>
              </a:solidFill>
              <a:latin typeface="Calibri" pitchFamily="34" charset="0"/>
            </a:endParaRPr>
          </a:p>
        </p:txBody>
      </p:sp>
      <p:pic>
        <p:nvPicPr>
          <p:cNvPr id="34818" name="Picture 2" descr="C:\Users\Korisnik\Desktop\olafapart.png"/>
          <p:cNvPicPr>
            <a:picLocks noChangeAspect="1" noChangeArrowheads="1"/>
          </p:cNvPicPr>
          <p:nvPr/>
        </p:nvPicPr>
        <p:blipFill>
          <a:blip r:embed="rId2"/>
          <a:srcRect/>
          <a:stretch>
            <a:fillRect/>
          </a:stretch>
        </p:blipFill>
        <p:spPr bwMode="auto">
          <a:xfrm>
            <a:off x="6524000" y="1571612"/>
            <a:ext cx="2620000" cy="3766667"/>
          </a:xfrm>
          <a:prstGeom prst="rect">
            <a:avLst/>
          </a:prstGeom>
          <a:noFill/>
          <a:scene3d>
            <a:camera prst="orthographicFront">
              <a:rot lat="0" lon="10800000" rev="0"/>
            </a:camera>
            <a:lightRig rig="threePt" dir="t"/>
          </a:scene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6" name="Content Placeholder 2"/>
          <p:cNvSpPr txBox="1">
            <a:spLocks/>
          </p:cNvSpPr>
          <p:nvPr/>
        </p:nvSpPr>
        <p:spPr bwMode="auto">
          <a:xfrm>
            <a:off x="714348" y="1643050"/>
            <a:ext cx="8072494" cy="478634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радионице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Ученици су неком од претходних активности подељени у групе од по 5-6 чланова. </a:t>
            </a:r>
            <a:r>
              <a:rPr lang="en-US" sz="2000" dirty="0" err="1" smtClean="0">
                <a:solidFill>
                  <a:schemeClr val="bg2"/>
                </a:solidFill>
                <a:latin typeface="Calibri" pitchFamily="34" charset="0"/>
              </a:rPr>
              <a:t>Свака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добија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један</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математички </a:t>
            </a:r>
            <a:r>
              <a:rPr lang="en-US" sz="2000" dirty="0" err="1" smtClean="0">
                <a:solidFill>
                  <a:schemeClr val="bg2"/>
                </a:solidFill>
                <a:latin typeface="Calibri" pitchFamily="34" charset="0"/>
              </a:rPr>
              <a:t>задатак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Задаци су </a:t>
            </a:r>
            <a:r>
              <a:rPr lang="en-US" sz="2000" dirty="0" err="1" smtClean="0">
                <a:solidFill>
                  <a:schemeClr val="bg2"/>
                </a:solidFill>
                <a:latin typeface="Calibri" pitchFamily="34" charset="0"/>
              </a:rPr>
              <a:t>из</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наставних садржаја који се обрађују, утврђују или систематизују.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Битно је да наставни листић прочитају само чланови групе, али да га при томе не виде чланови преосталих група. </a:t>
            </a:r>
          </a:p>
          <a:p>
            <a:pPr indent="358775" algn="just"/>
            <a:r>
              <a:rPr lang="en-US" sz="2000" dirty="0" err="1" smtClean="0">
                <a:solidFill>
                  <a:schemeClr val="bg2"/>
                </a:solidFill>
                <a:latin typeface="Calibri" pitchFamily="34" charset="0"/>
              </a:rPr>
              <a:t>Зада</a:t>
            </a:r>
            <a:r>
              <a:rPr lang="sr-Cyrl-RS" sz="2000" dirty="0" smtClean="0">
                <a:solidFill>
                  <a:schemeClr val="bg2"/>
                </a:solidFill>
                <a:latin typeface="Calibri" pitchFamily="34" charset="0"/>
              </a:rPr>
              <a:t>так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решава</a:t>
            </a:r>
            <a:r>
              <a:rPr lang="sr-Cyrl-RS" sz="2000" dirty="0" smtClean="0">
                <a:solidFill>
                  <a:schemeClr val="bg2"/>
                </a:solidFill>
                <a:latin typeface="Calibri" pitchFamily="34" charset="0"/>
              </a:rPr>
              <a:t>ју</a:t>
            </a:r>
            <a:r>
              <a:rPr lang="en-US" sz="2000" dirty="0" smtClean="0">
                <a:solidFill>
                  <a:schemeClr val="bg2"/>
                </a:solidFill>
                <a:latin typeface="Calibri" pitchFamily="34" charset="0"/>
              </a:rPr>
              <a:t> </a:t>
            </a:r>
            <a:r>
              <a:rPr lang="en-US" sz="2000" err="1" smtClean="0">
                <a:solidFill>
                  <a:schemeClr val="bg2"/>
                </a:solidFill>
                <a:latin typeface="Calibri" pitchFamily="34" charset="0"/>
              </a:rPr>
              <a:t>класичним</a:t>
            </a:r>
            <a:r>
              <a:rPr lang="en-US" sz="2000" smtClean="0">
                <a:solidFill>
                  <a:schemeClr val="bg2"/>
                </a:solidFill>
                <a:latin typeface="Calibri" pitchFamily="34" charset="0"/>
              </a:rPr>
              <a:t> начином, </a:t>
            </a:r>
            <a:r>
              <a:rPr lang="en-US" sz="2000" dirty="0" err="1" smtClean="0">
                <a:solidFill>
                  <a:schemeClr val="bg2"/>
                </a:solidFill>
                <a:latin typeface="Calibri" pitchFamily="34" charset="0"/>
              </a:rPr>
              <a:t>већ</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читав</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поступак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решавања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представ</a:t>
            </a:r>
            <a:r>
              <a:rPr lang="sr-Cyrl-RS" sz="2000" dirty="0" smtClean="0">
                <a:solidFill>
                  <a:schemeClr val="bg2"/>
                </a:solidFill>
                <a:latin typeface="Calibri" pitchFamily="34" charset="0"/>
              </a:rPr>
              <a:t>љају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помоћу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три</a:t>
            </a:r>
            <a:r>
              <a:rPr lang="sr-Cyrl-RS" sz="2000" dirty="0" smtClean="0">
                <a:solidFill>
                  <a:schemeClr val="bg2"/>
                </a:solidFill>
                <a:latin typeface="Calibri" pitchFamily="34" charset="0"/>
              </a:rPr>
              <a:t> </a:t>
            </a:r>
            <a:r>
              <a:rPr lang="en-US" sz="2000" dirty="0" err="1" smtClean="0">
                <a:solidFill>
                  <a:schemeClr val="bg2"/>
                </a:solidFill>
                <a:latin typeface="Calibri" pitchFamily="34" charset="0"/>
              </a:rPr>
              <a:t>замрзнуте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формиране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њихових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тела</a:t>
            </a:r>
            <a:r>
              <a:rPr lang="en-US" sz="2000" dirty="0" smtClean="0">
                <a:solidFill>
                  <a:schemeClr val="bg2"/>
                </a:solidFill>
                <a:latin typeface="Calibri" pitchFamily="34" charset="0"/>
              </a:rPr>
              <a:t> – </a:t>
            </a:r>
            <a:r>
              <a:rPr lang="en-US" sz="2000" dirty="0" err="1" smtClean="0">
                <a:solidFill>
                  <a:schemeClr val="bg2"/>
                </a:solidFill>
                <a:latin typeface="Calibri" pitchFamily="34" charset="0"/>
              </a:rPr>
              <a:t>стрип</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слике</a:t>
            </a:r>
            <a:r>
              <a:rPr lang="en-US" sz="2000" dirty="0" smtClean="0">
                <a:solidFill>
                  <a:schemeClr val="bg2"/>
                </a:solidFill>
                <a:latin typeface="Calibri" pitchFamily="34" charset="0"/>
              </a:rPr>
              <a:t>. </a:t>
            </a:r>
            <a:endParaRPr lang="sr-Cyrl-RS" sz="2000" dirty="0" smtClean="0">
              <a:solidFill>
                <a:schemeClr val="bg2"/>
              </a:solidFill>
              <a:latin typeface="Calibri" pitchFamily="34" charset="0"/>
            </a:endParaRPr>
          </a:p>
          <a:p>
            <a:pPr indent="358775" algn="just"/>
            <a:r>
              <a:rPr lang="en-US" sz="2000" dirty="0" err="1" smtClean="0">
                <a:solidFill>
                  <a:schemeClr val="bg2"/>
                </a:solidFill>
                <a:latin typeface="Calibri" pitchFamily="34" charset="0"/>
              </a:rPr>
              <a:t>Прва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требало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представља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поставку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задатка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друга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предузету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активност</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акцију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или</a:t>
            </a:r>
            <a:r>
              <a:rPr lang="en-US" sz="2000" dirty="0" smtClean="0">
                <a:solidFill>
                  <a:schemeClr val="bg2"/>
                </a:solidFill>
                <a:latin typeface="Calibri" pitchFamily="34" charset="0"/>
              </a:rPr>
              <a:t> </a:t>
            </a:r>
            <a:r>
              <a:rPr lang="en-US" sz="2000" err="1" smtClean="0">
                <a:solidFill>
                  <a:schemeClr val="bg2"/>
                </a:solidFill>
                <a:latin typeface="Calibri" pitchFamily="34" charset="0"/>
              </a:rPr>
              <a:t>више</a:t>
            </a:r>
            <a:r>
              <a:rPr lang="en-US" sz="2000" smtClean="0">
                <a:solidFill>
                  <a:schemeClr val="bg2"/>
                </a:solidFill>
                <a:latin typeface="Calibri" pitchFamily="34" charset="0"/>
              </a:rPr>
              <a:t> њих</a:t>
            </a:r>
            <a:r>
              <a:rPr lang="sr-Cyrl-RS" sz="2000" smtClean="0">
                <a:solidFill>
                  <a:schemeClr val="bg2"/>
                </a:solidFill>
                <a:latin typeface="Calibri" pitchFamily="34" charset="0"/>
              </a:rPr>
              <a:t> </a:t>
            </a:r>
            <a:r>
              <a:rPr lang="en-US" sz="2000" smtClean="0">
                <a:solidFill>
                  <a:schemeClr val="bg2"/>
                </a:solidFill>
                <a:latin typeface="Calibri" pitchFamily="34" charset="0"/>
              </a:rPr>
              <a:t>и </a:t>
            </a:r>
            <a:r>
              <a:rPr lang="en-US" sz="2000" dirty="0" err="1" smtClean="0">
                <a:solidFill>
                  <a:schemeClr val="bg2"/>
                </a:solidFill>
                <a:latin typeface="Calibri" pitchFamily="34" charset="0"/>
              </a:rPr>
              <a:t>трећа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коначно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решење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задатка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имају</a:t>
            </a:r>
            <a:r>
              <a:rPr lang="sr-Cyrl-RS" sz="2000" dirty="0" smtClean="0">
                <a:solidFill>
                  <a:schemeClr val="bg2"/>
                </a:solidFill>
                <a:latin typeface="Calibri" pitchFamily="34" charset="0"/>
              </a:rPr>
              <a:t> ограничено време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договоре и </a:t>
            </a:r>
            <a:r>
              <a:rPr lang="en-US" sz="2000" dirty="0" err="1" smtClean="0">
                <a:solidFill>
                  <a:schemeClr val="bg2"/>
                </a:solidFill>
                <a:latin typeface="Calibri" pitchFamily="34" charset="0"/>
              </a:rPr>
              <a:t>припреме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своја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решења</a:t>
            </a:r>
            <a:r>
              <a:rPr lang="sr-Cyrl-RS" sz="2000" dirty="0" smtClean="0">
                <a:solidFill>
                  <a:schemeClr val="bg2"/>
                </a:solidFill>
                <a:latin typeface="Calibri" pitchFamily="34" charset="0"/>
              </a:rPr>
              <a:t>.</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У свакој од слика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могу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користе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доступне</a:t>
            </a:r>
            <a:r>
              <a:rPr lang="en-US" sz="2000" dirty="0" smtClean="0">
                <a:solidFill>
                  <a:schemeClr val="bg2"/>
                </a:solidFill>
                <a:latin typeface="Calibri" pitchFamily="34" charset="0"/>
              </a:rPr>
              <a:t> </a:t>
            </a:r>
            <a:r>
              <a:rPr lang="sr-Cyrl-CS" sz="2000" dirty="0" smtClean="0">
                <a:solidFill>
                  <a:schemeClr val="bg2"/>
                </a:solidFill>
                <a:latin typeface="Calibri" pitchFamily="34" charset="0"/>
              </a:rPr>
              <a:t>материјале и средства за израду костима, маски и сценографије.</a:t>
            </a:r>
          </a:p>
          <a:p>
            <a:pPr indent="358775" algn="just"/>
            <a:endParaRPr lang="sr-Cyrl-RS" sz="2000" dirty="0" smtClean="0">
              <a:solidFill>
                <a:schemeClr val="bg2"/>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6" name="Content Placeholder 2"/>
          <p:cNvSpPr txBox="1">
            <a:spLocks/>
          </p:cNvSpPr>
          <p:nvPr/>
        </p:nvSpPr>
        <p:spPr bwMode="auto">
          <a:xfrm>
            <a:off x="714348" y="1643050"/>
            <a:ext cx="8072494" cy="164307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en-US" sz="2000" dirty="0" err="1" smtClean="0">
                <a:solidFill>
                  <a:schemeClr val="bg2"/>
                </a:solidFill>
                <a:latin typeface="Calibri" pitchFamily="34" charset="0"/>
              </a:rPr>
              <a:t>Након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истека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времена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свака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презентује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своје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Наставник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инструкцију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осталим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ученицима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затворе</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отворе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очи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спремна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наредна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Након</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што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одгледали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све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замрзнуте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слике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ученици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погађају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шта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био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задатак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групе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чију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презентацију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одгледали</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indent="358775" algn="just"/>
            <a:endParaRPr lang="sr-Cyrl-RS" sz="2000" dirty="0" smtClean="0">
              <a:solidFill>
                <a:schemeClr val="bg2"/>
              </a:solidFill>
              <a:latin typeface="Calibri" pitchFamily="34" charset="0"/>
            </a:endParaRPr>
          </a:p>
        </p:txBody>
      </p:sp>
      <p:sp>
        <p:nvSpPr>
          <p:cNvPr id="23" name="Content Placeholder 2"/>
          <p:cNvSpPr txBox="1">
            <a:spLocks/>
          </p:cNvSpPr>
          <p:nvPr/>
        </p:nvSpPr>
        <p:spPr bwMode="auto">
          <a:xfrm>
            <a:off x="785786" y="3571876"/>
            <a:ext cx="8215370" cy="26432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sr-Cyrl-RS" sz="2000" dirty="0" smtClean="0">
                <a:solidFill>
                  <a:schemeClr val="bg2"/>
                </a:solidFill>
                <a:latin typeface="Calibri" pitchFamily="34" charset="0"/>
              </a:rPr>
              <a:t>Примери задатака из аналитичке геометрије које су ученици трећег разреда решавали помоћу Замрзнутих слика.</a:t>
            </a:r>
          </a:p>
          <a:p>
            <a:pPr marL="457200" lvl="0" indent="-457200" algn="just">
              <a:buFont typeface="+mj-lt"/>
              <a:buAutoNum type="arabicPeriod"/>
            </a:pPr>
            <a:r>
              <a:rPr lang="en-US" sz="2000" dirty="0" err="1" smtClean="0">
                <a:solidFill>
                  <a:schemeClr val="bg2"/>
                </a:solidFill>
                <a:latin typeface="Calibri" pitchFamily="34" charset="0"/>
              </a:rPr>
              <a:t>Написати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једначину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кружнице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садржи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тачке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A(-6,5)</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B(-2,7)</a:t>
            </a:r>
            <a:r>
              <a:rPr lang="en-US" sz="2000" dirty="0" smtClean="0">
                <a:solidFill>
                  <a:schemeClr val="bg2"/>
                </a:solidFill>
                <a:latin typeface="Calibri" pitchFamily="34" charset="0"/>
              </a:rPr>
              <a:t> и</a:t>
            </a:r>
            <a:r>
              <a:rPr lang="sr-Cyrl-RS" sz="2000" dirty="0" smtClean="0">
                <a:solidFill>
                  <a:schemeClr val="bg2"/>
                </a:solidFill>
                <a:latin typeface="Calibri" pitchFamily="34" charset="0"/>
              </a:rPr>
              <a:t>     </a:t>
            </a:r>
            <a:r>
              <a:rPr lang="en-US" sz="2000" i="1" dirty="0" smtClean="0">
                <a:solidFill>
                  <a:schemeClr val="bg2"/>
                </a:solidFill>
                <a:latin typeface="Calibri" pitchFamily="34" charset="0"/>
              </a:rPr>
              <a:t>C(-5,-2).</a:t>
            </a:r>
          </a:p>
          <a:p>
            <a:pPr marL="457200" lvl="0" indent="-457200">
              <a:buFont typeface="+mj-lt"/>
              <a:buAutoNum type="arabicPeriod"/>
            </a:pPr>
            <a:r>
              <a:rPr lang="en-US" sz="2000" dirty="0" err="1" smtClean="0">
                <a:solidFill>
                  <a:schemeClr val="bg2"/>
                </a:solidFill>
                <a:latin typeface="Calibri" pitchFamily="34" charset="0"/>
              </a:rPr>
              <a:t>Одредити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угао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види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елипса</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3x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=48</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тачке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P(8,0)</a:t>
            </a:r>
            <a:r>
              <a:rPr lang="en-US" sz="2000" dirty="0" smtClean="0">
                <a:solidFill>
                  <a:schemeClr val="bg2"/>
                </a:solidFill>
                <a:latin typeface="Calibri" pitchFamily="34" charset="0"/>
              </a:rPr>
              <a:t>.</a:t>
            </a:r>
          </a:p>
          <a:p>
            <a:pPr marL="457200" lvl="0" indent="-457200">
              <a:buFont typeface="+mj-lt"/>
              <a:buAutoNum type="arabicPeriod"/>
            </a:pPr>
            <a:r>
              <a:rPr lang="en-US" sz="2000" dirty="0" err="1" smtClean="0">
                <a:solidFill>
                  <a:schemeClr val="bg2"/>
                </a:solidFill>
                <a:latin typeface="Calibri" pitchFamily="34" charset="0"/>
              </a:rPr>
              <a:t>Одредити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угао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секу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криве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линије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3x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+4y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=84</a:t>
            </a:r>
            <a:r>
              <a:rPr lang="en-US" sz="2000" dirty="0" smtClean="0">
                <a:solidFill>
                  <a:schemeClr val="bg2"/>
                </a:solidFill>
                <a:latin typeface="Calibri" pitchFamily="34" charset="0"/>
              </a:rPr>
              <a:t> и </a:t>
            </a:r>
            <a:r>
              <a:rPr lang="en-US" sz="2000" i="1" dirty="0" smtClean="0">
                <a:solidFill>
                  <a:schemeClr val="bg2"/>
                </a:solidFill>
                <a:latin typeface="Calibri" pitchFamily="34" charset="0"/>
              </a:rPr>
              <a:t>3x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=12</a:t>
            </a:r>
            <a:r>
              <a:rPr lang="en-US" sz="2000" dirty="0" smtClean="0">
                <a:solidFill>
                  <a:schemeClr val="bg2"/>
                </a:solidFill>
                <a:latin typeface="Calibri" pitchFamily="34" charset="0"/>
              </a:rPr>
              <a:t>.</a:t>
            </a:r>
          </a:p>
          <a:p>
            <a:pPr marL="457200" indent="-457200" algn="just">
              <a:buFont typeface="+mj-lt"/>
              <a:buAutoNum type="arabicPeriod"/>
            </a:pPr>
            <a:r>
              <a:rPr lang="en-US" sz="2000" dirty="0" err="1" smtClean="0">
                <a:solidFill>
                  <a:schemeClr val="bg2"/>
                </a:solidFill>
                <a:latin typeface="Calibri" pitchFamily="34" charset="0"/>
              </a:rPr>
              <a:t>Заједничке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тангенте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параболе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=4x</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кружнице</a:t>
            </a:r>
            <a:r>
              <a:rPr lang="en-US" sz="2000" dirty="0" smtClean="0">
                <a:solidFill>
                  <a:schemeClr val="bg2"/>
                </a:solidFill>
                <a:latin typeface="Calibri" pitchFamily="34" charset="0"/>
              </a:rPr>
              <a:t> </a:t>
            </a:r>
            <a:r>
              <a:rPr lang="en-US" sz="2000" i="1" dirty="0" smtClean="0">
                <a:solidFill>
                  <a:schemeClr val="bg2"/>
                </a:solidFill>
                <a:latin typeface="Calibri" pitchFamily="34" charset="0"/>
              </a:rPr>
              <a:t>x</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+2x-8y+9=0</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образују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троугао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Одредити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површину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троугла</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indent="358775" algn="just"/>
            <a:endParaRPr lang="sr-Cyrl-RS" sz="2000" dirty="0" smtClean="0">
              <a:solidFill>
                <a:schemeClr val="bg2"/>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142852"/>
            <a:ext cx="7772400" cy="1277961"/>
          </a:xfrm>
        </p:spPr>
        <p:txBody>
          <a:bodyPr/>
          <a:lstStyle/>
          <a:p>
            <a:pPr lvl="0" algn="ctr"/>
            <a:r>
              <a:rPr lang="sr-Cyrl-RS" sz="2400" dirty="0" smtClean="0">
                <a:solidFill>
                  <a:schemeClr val="accent1"/>
                </a:solidFill>
                <a:latin typeface="Calibri" pitchFamily="34" charset="0"/>
              </a:rPr>
              <a:t>Процес рада при решавању задатака аналитичке геометрије помоћу Замрзнутих  слика,</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6. април 2015. године, Четврта гимназија у Београду</a:t>
            </a:r>
            <a:endParaRPr lang="en-US" sz="2000" dirty="0">
              <a:solidFill>
                <a:schemeClr val="accent1"/>
              </a:solidFill>
              <a:latin typeface="Calibri" pitchFamily="34" charset="0"/>
            </a:endParaRPr>
          </a:p>
        </p:txBody>
      </p:sp>
      <p:pic>
        <p:nvPicPr>
          <p:cNvPr id="5122" name="Picture 2" descr="C:\Users\Korisnik\Desktop\Dramatematika upotrebljane slike\Picture8.jpg"/>
          <p:cNvPicPr>
            <a:picLocks noChangeAspect="1" noChangeArrowheads="1"/>
          </p:cNvPicPr>
          <p:nvPr/>
        </p:nvPicPr>
        <p:blipFill>
          <a:blip r:embed="rId2"/>
          <a:srcRect/>
          <a:stretch>
            <a:fillRect/>
          </a:stretch>
        </p:blipFill>
        <p:spPr bwMode="auto">
          <a:xfrm>
            <a:off x="1144800" y="1641600"/>
            <a:ext cx="3346450" cy="2517775"/>
          </a:xfrm>
          <a:prstGeom prst="rect">
            <a:avLst/>
          </a:prstGeom>
          <a:noFill/>
        </p:spPr>
      </p:pic>
      <p:pic>
        <p:nvPicPr>
          <p:cNvPr id="5123" name="Picture 3" descr="C:\Users\Korisnik\Desktop\Dramatematika upotrebljane slike\Picture9.jpg"/>
          <p:cNvPicPr>
            <a:picLocks noChangeAspect="1" noChangeArrowheads="1"/>
          </p:cNvPicPr>
          <p:nvPr/>
        </p:nvPicPr>
        <p:blipFill>
          <a:blip r:embed="rId3"/>
          <a:srcRect/>
          <a:stretch>
            <a:fillRect/>
          </a:stretch>
        </p:blipFill>
        <p:spPr bwMode="auto">
          <a:xfrm>
            <a:off x="4856400" y="1641600"/>
            <a:ext cx="3346450" cy="2517775"/>
          </a:xfrm>
          <a:prstGeom prst="rect">
            <a:avLst/>
          </a:prstGeom>
          <a:noFill/>
        </p:spPr>
      </p:pic>
      <p:pic>
        <p:nvPicPr>
          <p:cNvPr id="5124" name="Picture 4" descr="C:\Users\Korisnik\Desktop\Dramatematika upotrebljane slike\Picture10.jpg"/>
          <p:cNvPicPr>
            <a:picLocks noChangeAspect="1" noChangeArrowheads="1"/>
          </p:cNvPicPr>
          <p:nvPr/>
        </p:nvPicPr>
        <p:blipFill>
          <a:blip r:embed="rId4"/>
          <a:srcRect/>
          <a:stretch>
            <a:fillRect/>
          </a:stretch>
        </p:blipFill>
        <p:spPr bwMode="auto">
          <a:xfrm>
            <a:off x="1144800" y="4287600"/>
            <a:ext cx="3346450" cy="2517775"/>
          </a:xfrm>
          <a:prstGeom prst="rect">
            <a:avLst/>
          </a:prstGeom>
          <a:noFill/>
        </p:spPr>
      </p:pic>
      <p:pic>
        <p:nvPicPr>
          <p:cNvPr id="5125" name="Picture 5" descr="C:\Users\Korisnik\Desktop\Dramatematika upotrebljane slike\Picture11.jpg"/>
          <p:cNvPicPr>
            <a:picLocks noChangeAspect="1" noChangeArrowheads="1"/>
          </p:cNvPicPr>
          <p:nvPr/>
        </p:nvPicPr>
        <p:blipFill>
          <a:blip r:embed="rId5"/>
          <a:srcRect/>
          <a:stretch>
            <a:fillRect/>
          </a:stretch>
        </p:blipFill>
        <p:spPr bwMode="auto">
          <a:xfrm>
            <a:off x="4856400" y="4287600"/>
            <a:ext cx="3346450" cy="251777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142852"/>
            <a:ext cx="7772400" cy="1277961"/>
          </a:xfrm>
        </p:spPr>
        <p:txBody>
          <a:bodyPr/>
          <a:lstStyle/>
          <a:p>
            <a:pPr lvl="0" algn="ctr"/>
            <a:r>
              <a:rPr lang="sr-Cyrl-RS" sz="2400" dirty="0" smtClean="0">
                <a:solidFill>
                  <a:schemeClr val="accent1"/>
                </a:solidFill>
                <a:latin typeface="Calibri" pitchFamily="34" charset="0"/>
              </a:rPr>
              <a:t>Презентација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замрзнутих слика</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при решавању задатака аналитичке геометрије,</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6. април 2015. године, Четврта гимназија у Београду</a:t>
            </a:r>
            <a:endParaRPr lang="en-US" sz="2000" dirty="0">
              <a:solidFill>
                <a:schemeClr val="accent1"/>
              </a:solidFill>
              <a:latin typeface="Calibri" pitchFamily="34" charset="0"/>
            </a:endParaRPr>
          </a:p>
        </p:txBody>
      </p:sp>
      <p:pic>
        <p:nvPicPr>
          <p:cNvPr id="6146" name="Picture 2" descr="C:\Users\Korisnik\Desktop\Dramatematika upotrebljane slike\Picture12.jpg"/>
          <p:cNvPicPr>
            <a:picLocks noChangeAspect="1" noChangeArrowheads="1"/>
          </p:cNvPicPr>
          <p:nvPr/>
        </p:nvPicPr>
        <p:blipFill>
          <a:blip r:embed="rId2"/>
          <a:srcRect/>
          <a:stretch>
            <a:fillRect/>
          </a:stretch>
        </p:blipFill>
        <p:spPr bwMode="auto">
          <a:xfrm>
            <a:off x="1357200" y="1641600"/>
            <a:ext cx="6662738" cy="500538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142852"/>
            <a:ext cx="7772400" cy="1277961"/>
          </a:xfrm>
        </p:spPr>
        <p:txBody>
          <a:bodyPr/>
          <a:lstStyle/>
          <a:p>
            <a:pPr lvl="0" algn="ctr"/>
            <a:r>
              <a:rPr lang="sr-Cyrl-RS" sz="2400" dirty="0" smtClean="0">
                <a:solidFill>
                  <a:schemeClr val="accent1"/>
                </a:solidFill>
                <a:latin typeface="Calibri" pitchFamily="34" charset="0"/>
              </a:rPr>
              <a:t>Презентација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замрзнутих слика</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при решавању задатака аналитичке геометрије,</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6. април 2015. године, Четврта гимназија у Београду</a:t>
            </a:r>
            <a:endParaRPr lang="en-US" sz="2000" dirty="0">
              <a:solidFill>
                <a:schemeClr val="accent1"/>
              </a:solidFill>
              <a:latin typeface="Calibri" pitchFamily="34" charset="0"/>
            </a:endParaRPr>
          </a:p>
        </p:txBody>
      </p:sp>
      <p:pic>
        <p:nvPicPr>
          <p:cNvPr id="7170" name="Picture 2" descr="C:\Users\Korisnik\Desktop\Dramatematika upotrebljane slike\Picture13.jpg"/>
          <p:cNvPicPr>
            <a:picLocks noChangeAspect="1" noChangeArrowheads="1"/>
          </p:cNvPicPr>
          <p:nvPr/>
        </p:nvPicPr>
        <p:blipFill>
          <a:blip r:embed="rId2"/>
          <a:srcRect/>
          <a:stretch>
            <a:fillRect/>
          </a:stretch>
        </p:blipFill>
        <p:spPr bwMode="auto">
          <a:xfrm>
            <a:off x="1357200" y="1641600"/>
            <a:ext cx="6656388" cy="5005387"/>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5" name="Rectangle 4"/>
          <p:cNvSpPr/>
          <p:nvPr/>
        </p:nvSpPr>
        <p:spPr>
          <a:xfrm>
            <a:off x="714348" y="1714488"/>
            <a:ext cx="5643602" cy="4401205"/>
          </a:xfrm>
          <a:prstGeom prst="rect">
            <a:avLst/>
          </a:prstGeom>
        </p:spPr>
        <p:txBody>
          <a:bodyPr wrap="square">
            <a:spAutoFit/>
          </a:bodyPr>
          <a:lstStyle/>
          <a:p>
            <a:pPr indent="354013" algn="just"/>
            <a:r>
              <a:rPr lang="sr-Cyrl-RS" sz="2000" dirty="0" smtClean="0">
                <a:solidFill>
                  <a:srgbClr val="00ADDC"/>
                </a:solidFill>
                <a:latin typeface="Calibri" pitchFamily="34" charset="0"/>
              </a:rPr>
              <a:t>Ова радионица је била међу </a:t>
            </a:r>
            <a:r>
              <a:rPr lang="sr-Cyrl-RS" sz="2000" smtClean="0">
                <a:solidFill>
                  <a:srgbClr val="00ADDC"/>
                </a:solidFill>
                <a:latin typeface="Calibri" pitchFamily="34" charset="0"/>
              </a:rPr>
              <a:t>најбоље вреднованим, </a:t>
            </a:r>
            <a:r>
              <a:rPr lang="sr-Cyrl-RS" sz="2000" dirty="0" smtClean="0">
                <a:solidFill>
                  <a:srgbClr val="00ADDC"/>
                </a:solidFill>
                <a:latin typeface="Calibri" pitchFamily="34" charset="0"/>
              </a:rPr>
              <a:t>како од стране ученика, тако и </a:t>
            </a:r>
            <a:r>
              <a:rPr lang="sr-Cyrl-RS" sz="2000" smtClean="0">
                <a:solidFill>
                  <a:srgbClr val="00ADDC"/>
                </a:solidFill>
                <a:latin typeface="Calibri" pitchFamily="34" charset="0"/>
              </a:rPr>
              <a:t>од колега </a:t>
            </a:r>
            <a:r>
              <a:rPr lang="sr-Cyrl-RS" sz="2000" dirty="0" smtClean="0">
                <a:solidFill>
                  <a:srgbClr val="00ADDC"/>
                </a:solidFill>
                <a:latin typeface="Calibri" pitchFamily="34" charset="0"/>
              </a:rPr>
              <a:t>или евалуатора часа.</a:t>
            </a:r>
          </a:p>
          <a:p>
            <a:pPr indent="354013" algn="just"/>
            <a:r>
              <a:rPr lang="sr-Cyrl-RS" sz="2000" dirty="0" smtClean="0">
                <a:solidFill>
                  <a:srgbClr val="00ADDC"/>
                </a:solidFill>
                <a:latin typeface="Calibri" pitchFamily="34" charset="0"/>
              </a:rPr>
              <a:t>У евалуационим листићима, ученици су ову </a:t>
            </a:r>
            <a:r>
              <a:rPr lang="sr-Cyrl-RS" sz="2000" smtClean="0">
                <a:solidFill>
                  <a:srgbClr val="00ADDC"/>
                </a:solidFill>
                <a:latin typeface="Calibri" pitchFamily="34" charset="0"/>
              </a:rPr>
              <a:t>радионицу оцењивали </a:t>
            </a:r>
            <a:r>
              <a:rPr lang="sr-Cyrl-RS" sz="2000" dirty="0" smtClean="0">
                <a:solidFill>
                  <a:srgbClr val="00ADDC"/>
                </a:solidFill>
                <a:latin typeface="Calibri" pitchFamily="34" charset="0"/>
              </a:rPr>
              <a:t>највећом оценом, а на отворено питање </a:t>
            </a:r>
            <a:r>
              <a:rPr lang="en-US" sz="2000" dirty="0" err="1" smtClean="0">
                <a:solidFill>
                  <a:srgbClr val="00B0F0"/>
                </a:solidFill>
                <a:latin typeface="Calibri" pitchFamily="34" charset="0"/>
              </a:rPr>
              <a:t>која</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активност</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им</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се</a:t>
            </a:r>
            <a:r>
              <a:rPr lang="en-US" sz="2000" dirty="0" smtClean="0">
                <a:solidFill>
                  <a:srgbClr val="00B0F0"/>
                </a:solidFill>
                <a:latin typeface="Calibri" pitchFamily="34" charset="0"/>
              </a:rPr>
              <a:t> </a:t>
            </a:r>
            <a:r>
              <a:rPr lang="en-US" sz="2000" err="1" smtClean="0">
                <a:solidFill>
                  <a:srgbClr val="00B0F0"/>
                </a:solidFill>
                <a:latin typeface="Calibri" pitchFamily="34" charset="0"/>
              </a:rPr>
              <a:t>највише</a:t>
            </a:r>
            <a:r>
              <a:rPr lang="en-US" sz="2000" smtClean="0">
                <a:solidFill>
                  <a:srgbClr val="00B0F0"/>
                </a:solidFill>
                <a:latin typeface="Calibri" pitchFamily="34" charset="0"/>
              </a:rPr>
              <a:t> допала,</a:t>
            </a:r>
            <a:r>
              <a:rPr lang="sr-Cyrl-RS" sz="2000" smtClean="0">
                <a:solidFill>
                  <a:srgbClr val="00B0F0"/>
                </a:solidFill>
                <a:latin typeface="Calibri" pitchFamily="34" charset="0"/>
              </a:rPr>
              <a:t> у </a:t>
            </a:r>
            <a:r>
              <a:rPr lang="sr-Cyrl-RS" sz="2000" dirty="0" smtClean="0">
                <a:solidFill>
                  <a:srgbClr val="00B0F0"/>
                </a:solidFill>
                <a:latin typeface="Calibri" pitchFamily="34" charset="0"/>
              </a:rPr>
              <a:t>више од </a:t>
            </a:r>
            <a:r>
              <a:rPr lang="sr-Cyrl-RS" sz="2000" smtClean="0">
                <a:solidFill>
                  <a:srgbClr val="00B0F0"/>
                </a:solidFill>
                <a:latin typeface="Calibri" pitchFamily="34" charset="0"/>
              </a:rPr>
              <a:t>половине случајева су</a:t>
            </a:r>
            <a:r>
              <a:rPr lang="en-US" sz="2000" smtClean="0">
                <a:solidFill>
                  <a:srgbClr val="00B0F0"/>
                </a:solidFill>
                <a:latin typeface="Calibri" pitchFamily="34" charset="0"/>
              </a:rPr>
              <a:t> </a:t>
            </a:r>
            <a:r>
              <a:rPr lang="en-US" sz="2000" dirty="0" err="1" smtClean="0">
                <a:solidFill>
                  <a:srgbClr val="00B0F0"/>
                </a:solidFill>
                <a:latin typeface="Calibri" pitchFamily="34" charset="0"/>
              </a:rPr>
              <a:t>одговарали</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Замрзнуте</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слике</a:t>
            </a:r>
            <a:r>
              <a:rPr lang="en-US" sz="2000" dirty="0" smtClean="0">
                <a:solidFill>
                  <a:srgbClr val="00B0F0"/>
                </a:solidFill>
                <a:latin typeface="Calibri" pitchFamily="34" charset="0"/>
              </a:rPr>
              <a:t>“</a:t>
            </a:r>
            <a:r>
              <a:rPr lang="sr-Cyrl-RS" sz="2000" dirty="0" smtClean="0">
                <a:solidFill>
                  <a:srgbClr val="00B0F0"/>
                </a:solidFill>
                <a:latin typeface="Calibri" pitchFamily="34" charset="0"/>
              </a:rPr>
              <a:t>. Као главне </a:t>
            </a:r>
            <a:r>
              <a:rPr lang="en-US" sz="2000" dirty="0" err="1" smtClean="0">
                <a:solidFill>
                  <a:srgbClr val="00B0F0"/>
                </a:solidFill>
                <a:latin typeface="Calibri" pitchFamily="34" charset="0"/>
              </a:rPr>
              <a:t>разло</a:t>
            </a:r>
            <a:r>
              <a:rPr lang="sr-Cyrl-RS" sz="2000" dirty="0" smtClean="0">
                <a:solidFill>
                  <a:srgbClr val="00B0F0"/>
                </a:solidFill>
                <a:latin typeface="Calibri" pitchFamily="34" charset="0"/>
              </a:rPr>
              <a:t>ге за ову тврдњу наводе</a:t>
            </a:r>
            <a:r>
              <a:rPr lang="en-US" sz="2000" dirty="0" smtClean="0">
                <a:solidFill>
                  <a:srgbClr val="00B0F0"/>
                </a:solidFill>
                <a:latin typeface="Calibri" pitchFamily="34" charset="0"/>
              </a:rPr>
              <a:t>: „</a:t>
            </a:r>
            <a:r>
              <a:rPr lang="sr-Cyrl-RS" sz="2000" dirty="0" smtClean="0">
                <a:solidFill>
                  <a:srgbClr val="00B0F0"/>
                </a:solidFill>
                <a:latin typeface="Calibri" pitchFamily="34" charset="0"/>
              </a:rPr>
              <a:t>због </a:t>
            </a:r>
            <a:r>
              <a:rPr lang="en-US" sz="2000" dirty="0" err="1" smtClean="0">
                <a:solidFill>
                  <a:srgbClr val="00B0F0"/>
                </a:solidFill>
                <a:latin typeface="Calibri" pitchFamily="34" charset="0"/>
              </a:rPr>
              <a:t>синтезе</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знања</a:t>
            </a:r>
            <a:r>
              <a:rPr lang="en-US" sz="2000" dirty="0" smtClean="0">
                <a:solidFill>
                  <a:srgbClr val="00B0F0"/>
                </a:solidFill>
                <a:latin typeface="Calibri" pitchFamily="34" charset="0"/>
              </a:rPr>
              <a:t> и </a:t>
            </a:r>
            <a:r>
              <a:rPr lang="en-US" sz="2000" dirty="0" err="1" smtClean="0">
                <a:solidFill>
                  <a:srgbClr val="00B0F0"/>
                </a:solidFill>
                <a:latin typeface="Calibri" pitchFamily="34" charset="0"/>
              </a:rPr>
              <a:t>имагинације</a:t>
            </a:r>
            <a:r>
              <a:rPr lang="en-US" sz="2000" dirty="0" smtClean="0">
                <a:solidFill>
                  <a:srgbClr val="00B0F0"/>
                </a:solidFill>
                <a:latin typeface="Calibri" pitchFamily="34" charset="0"/>
              </a:rPr>
              <a:t> и </a:t>
            </a:r>
            <a:r>
              <a:rPr lang="en-US" sz="2000" dirty="0" err="1" smtClean="0">
                <a:solidFill>
                  <a:srgbClr val="00B0F0"/>
                </a:solidFill>
                <a:latin typeface="Calibri" pitchFamily="34" charset="0"/>
              </a:rPr>
              <a:t>зато</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што</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провоцира</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креативност</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укључивало</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машту</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свих</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ученика</a:t>
            </a:r>
            <a:r>
              <a:rPr lang="en-US" sz="2000" dirty="0" smtClean="0">
                <a:solidFill>
                  <a:srgbClr val="00B0F0"/>
                </a:solidFill>
                <a:latin typeface="Calibri" pitchFamily="34" charset="0"/>
              </a:rPr>
              <a:t> и </a:t>
            </a:r>
            <a:r>
              <a:rPr lang="en-US" sz="2000" dirty="0" err="1" smtClean="0">
                <a:solidFill>
                  <a:srgbClr val="00B0F0"/>
                </a:solidFill>
                <a:latin typeface="Calibri" pitchFamily="34" charset="0"/>
              </a:rPr>
              <a:t>подстицало</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на</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креативност</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тера</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на</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размишљање</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сви</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су</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били</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максимално</a:t>
            </a:r>
            <a:r>
              <a:rPr lang="en-US" sz="2000" dirty="0" smtClean="0">
                <a:solidFill>
                  <a:srgbClr val="00B0F0"/>
                </a:solidFill>
                <a:latin typeface="Calibri" pitchFamily="34" charset="0"/>
              </a:rPr>
              <a:t> </a:t>
            </a:r>
            <a:r>
              <a:rPr lang="en-US" sz="2000" dirty="0" err="1" smtClean="0">
                <a:solidFill>
                  <a:srgbClr val="00B0F0"/>
                </a:solidFill>
                <a:latin typeface="Calibri" pitchFamily="34" charset="0"/>
              </a:rPr>
              <a:t>укључени</a:t>
            </a:r>
            <a:r>
              <a:rPr lang="en-US" sz="2000" dirty="0" smtClean="0">
                <a:solidFill>
                  <a:srgbClr val="00B0F0"/>
                </a:solidFill>
                <a:latin typeface="Calibri" pitchFamily="34" charset="0"/>
              </a:rPr>
              <a:t>“...</a:t>
            </a:r>
          </a:p>
        </p:txBody>
      </p:sp>
      <p:pic>
        <p:nvPicPr>
          <p:cNvPr id="43010" name="Picture 2" descr="C:\Users\Korisnik\Desktop\Olaf_transparent.png"/>
          <p:cNvPicPr>
            <a:picLocks noChangeAspect="1" noChangeArrowheads="1"/>
          </p:cNvPicPr>
          <p:nvPr/>
        </p:nvPicPr>
        <p:blipFill>
          <a:blip r:embed="rId2" cstate="print"/>
          <a:srcRect/>
          <a:stretch>
            <a:fillRect/>
          </a:stretch>
        </p:blipFill>
        <p:spPr bwMode="auto">
          <a:xfrm>
            <a:off x="6215074" y="1484154"/>
            <a:ext cx="2517866" cy="537384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lnSpc>
                <a:spcPts val="3500"/>
              </a:lnSpc>
            </a:pPr>
            <a:r>
              <a:rPr lang="sr-Cyrl-RS" dirty="0" smtClean="0">
                <a:solidFill>
                  <a:schemeClr val="accent1"/>
                </a:solidFill>
                <a:latin typeface="Calibri" pitchFamily="34" charset="0"/>
              </a:rPr>
              <a:t>Замрзнуте слике </a:t>
            </a:r>
            <a:endParaRPr lang="en-US" dirty="0">
              <a:solidFill>
                <a:schemeClr val="accent1"/>
              </a:solidFill>
              <a:latin typeface="Calibri" pitchFamily="34" charset="0"/>
            </a:endParaRPr>
          </a:p>
        </p:txBody>
      </p:sp>
      <p:sp>
        <p:nvSpPr>
          <p:cNvPr id="6" name="Content Placeholder 2"/>
          <p:cNvSpPr txBox="1">
            <a:spLocks/>
          </p:cNvSpPr>
          <p:nvPr/>
        </p:nvSpPr>
        <p:spPr bwMode="auto">
          <a:xfrm>
            <a:off x="714348" y="1571612"/>
            <a:ext cx="8072494" cy="1285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sr-Cyrl-RS" sz="2000" dirty="0" smtClean="0">
                <a:solidFill>
                  <a:schemeClr val="bg2"/>
                </a:solidFill>
                <a:latin typeface="Calibri" pitchFamily="34" charset="0"/>
              </a:rPr>
              <a:t>Иста вежба реализована је са наставницима, студентима и осталим заинтересованима на радионици </a:t>
            </a:r>
            <a:r>
              <a:rPr lang="sr-Cyrl-RS" sz="2000" smtClean="0">
                <a:solidFill>
                  <a:schemeClr val="bg2"/>
                </a:solidFill>
                <a:latin typeface="Calibri" pitchFamily="34" charset="0"/>
              </a:rPr>
              <a:t>ДраМАтематика у оквиру манифестације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Мај – месец математике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и конференцији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Културна улога школе и образовна улога културе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p>
          <a:p>
            <a:pPr indent="358775" algn="just"/>
            <a:endParaRPr lang="sr-Cyrl-RS" sz="2000" dirty="0" smtClean="0">
              <a:solidFill>
                <a:schemeClr val="bg2"/>
              </a:solidFill>
              <a:latin typeface="Calibri" pitchFamily="34" charset="0"/>
            </a:endParaRPr>
          </a:p>
        </p:txBody>
      </p:sp>
      <p:sp>
        <p:nvSpPr>
          <p:cNvPr id="23" name="Content Placeholder 2"/>
          <p:cNvSpPr txBox="1">
            <a:spLocks/>
          </p:cNvSpPr>
          <p:nvPr/>
        </p:nvSpPr>
        <p:spPr bwMode="auto">
          <a:xfrm>
            <a:off x="714348" y="2857496"/>
            <a:ext cx="8215370" cy="34290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sr-Cyrl-RS" sz="2000" dirty="0" smtClean="0">
                <a:solidFill>
                  <a:schemeClr val="bg2"/>
                </a:solidFill>
                <a:latin typeface="Calibri" pitchFamily="34" charset="0"/>
              </a:rPr>
              <a:t>Примери задатака који су решавани помоћу Замрзнутих слика.</a:t>
            </a:r>
          </a:p>
          <a:p>
            <a:pPr marL="457200" indent="-369888" algn="just">
              <a:buFont typeface="+mj-lt"/>
              <a:buAutoNum type="arabicPeriod"/>
            </a:pPr>
            <a:r>
              <a:rPr lang="en-US" sz="2000" dirty="0" err="1" smtClean="0">
                <a:solidFill>
                  <a:schemeClr val="bg2"/>
                </a:solidFill>
                <a:latin typeface="Calibri" pitchFamily="34" charset="0"/>
              </a:rPr>
              <a:t>Колико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пресечних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тачака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могу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имати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кружница</a:t>
            </a:r>
            <a:r>
              <a:rPr lang="en-US" sz="2000" dirty="0" smtClean="0">
                <a:solidFill>
                  <a:schemeClr val="bg2"/>
                </a:solidFill>
                <a:latin typeface="Calibri" pitchFamily="34" charset="0"/>
              </a:rPr>
              <a:t> и </a:t>
            </a:r>
            <a:r>
              <a:rPr lang="en-US" sz="2000" dirty="0" err="1" smtClean="0">
                <a:solidFill>
                  <a:schemeClr val="bg2"/>
                </a:solidFill>
                <a:latin typeface="Calibri" pitchFamily="34" charset="0"/>
              </a:rPr>
              <a:t>правоугаона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линија</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a:t>
            </a:r>
            <a:r>
              <a:rPr lang="sr-Cyrl-RS" sz="2000" dirty="0" smtClean="0">
                <a:solidFill>
                  <a:srgbClr val="00E2F0"/>
                </a:solidFill>
                <a:latin typeface="Calibri" pitchFamily="34" charset="0"/>
              </a:rPr>
              <a:t>Специфичност овог задатка је да ће бити приказан у 9 замрзнутих слика, јер број пресечних тачака може бити од 0 до 8. </a:t>
            </a:r>
            <a:endParaRPr lang="sr-Cyrl-RS" sz="2000" dirty="0" smtClean="0">
              <a:solidFill>
                <a:schemeClr val="bg2"/>
              </a:solidFill>
              <a:latin typeface="Calibri" pitchFamily="34" charset="0"/>
            </a:endParaRPr>
          </a:p>
          <a:p>
            <a:pPr marL="457200" indent="-369888" algn="just">
              <a:buFont typeface="+mj-lt"/>
              <a:buAutoNum type="arabicPeriod"/>
            </a:pPr>
            <a:r>
              <a:rPr lang="en-US" sz="2000" dirty="0" err="1" smtClean="0">
                <a:solidFill>
                  <a:schemeClr val="bg2"/>
                </a:solidFill>
                <a:latin typeface="Calibri" pitchFamily="34" charset="0"/>
              </a:rPr>
              <a:t>Конструисати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центар</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уписане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кружнице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датог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неједнакостраничног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троугла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па</a:t>
            </a:r>
            <a:r>
              <a:rPr lang="en-US" sz="2000" dirty="0" smtClean="0">
                <a:solidFill>
                  <a:schemeClr val="bg2"/>
                </a:solidFill>
                <a:latin typeface="Calibri" pitchFamily="34" charset="0"/>
              </a:rPr>
              <a:t> у </a:t>
            </a:r>
            <a:r>
              <a:rPr lang="en-US" sz="2000" dirty="0" err="1" smtClean="0">
                <a:solidFill>
                  <a:schemeClr val="bg2"/>
                </a:solidFill>
                <a:latin typeface="Calibri" pitchFamily="34" charset="0"/>
              </a:rPr>
              <a:t>њега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уписати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кружницу</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marL="457200" indent="-369888" algn="just">
              <a:buFont typeface="+mj-lt"/>
              <a:buAutoNum type="arabicPeriod"/>
            </a:pPr>
            <a:r>
              <a:rPr lang="en-US" sz="2000" dirty="0" err="1" smtClean="0">
                <a:solidFill>
                  <a:schemeClr val="bg2"/>
                </a:solidFill>
                <a:latin typeface="Calibri" pitchFamily="34" charset="0"/>
              </a:rPr>
              <a:t>Правоугли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троугао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оштрим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углом</a:t>
            </a:r>
            <a:r>
              <a:rPr lang="en-US" sz="2000" dirty="0" smtClean="0">
                <a:solidFill>
                  <a:schemeClr val="bg2"/>
                </a:solidFill>
                <a:latin typeface="Calibri" pitchFamily="34" charset="0"/>
              </a:rPr>
              <a:t> 30° и </a:t>
            </a:r>
            <a:r>
              <a:rPr lang="en-US" sz="2000" dirty="0" err="1" smtClean="0">
                <a:solidFill>
                  <a:schemeClr val="bg2"/>
                </a:solidFill>
                <a:latin typeface="Calibri" pitchFamily="34" charset="0"/>
              </a:rPr>
              <a:t>краћом</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катетом</a:t>
            </a:r>
            <a:r>
              <a:rPr lang="en-US" sz="2000" dirty="0" smtClean="0">
                <a:solidFill>
                  <a:schemeClr val="bg2"/>
                </a:solidFill>
                <a:latin typeface="Calibri" pitchFamily="34" charset="0"/>
              </a:rPr>
              <a:t> 3m </a:t>
            </a:r>
            <a:r>
              <a:rPr lang="en-US" sz="2000" dirty="0" err="1" smtClean="0">
                <a:solidFill>
                  <a:schemeClr val="bg2"/>
                </a:solidFill>
                <a:latin typeface="Calibri" pitchFamily="34" charset="0"/>
              </a:rPr>
              <a:t>ротира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дуже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катете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Израчунати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запремину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тако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добијеног</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тела</a:t>
            </a:r>
            <a:r>
              <a:rPr lang="en-US" sz="2000" dirty="0" smtClean="0">
                <a:solidFill>
                  <a:schemeClr val="bg2"/>
                </a:solidFill>
                <a:latin typeface="Calibri" pitchFamily="34" charset="0"/>
              </a:rPr>
              <a:t>.</a:t>
            </a:r>
            <a:endParaRPr lang="sr-Cyrl-RS" sz="2000" dirty="0" smtClean="0">
              <a:solidFill>
                <a:schemeClr val="bg2"/>
              </a:solidFill>
              <a:latin typeface="Calibri" pitchFamily="34" charset="0"/>
            </a:endParaRPr>
          </a:p>
          <a:p>
            <a:pPr marL="457200" indent="-369888" algn="just">
              <a:buFont typeface="+mj-lt"/>
              <a:buAutoNum type="arabicPeriod"/>
            </a:pPr>
            <a:r>
              <a:rPr lang="en-US" sz="2000" dirty="0" err="1" smtClean="0">
                <a:solidFill>
                  <a:schemeClr val="bg2"/>
                </a:solidFill>
                <a:latin typeface="Calibri" pitchFamily="34" charset="0"/>
              </a:rPr>
              <a:t>Јак</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ветар</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поломио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стабло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високо</a:t>
            </a:r>
            <a:r>
              <a:rPr lang="en-US" sz="2000" dirty="0" smtClean="0">
                <a:solidFill>
                  <a:schemeClr val="bg2"/>
                </a:solidFill>
                <a:latin typeface="Calibri" pitchFamily="34" charset="0"/>
              </a:rPr>
              <a:t> 8 </a:t>
            </a:r>
            <a:r>
              <a:rPr lang="en-US" sz="2000" dirty="0" err="1" smtClean="0">
                <a:solidFill>
                  <a:schemeClr val="bg2"/>
                </a:solidFill>
                <a:latin typeface="Calibri" pitchFamily="34" charset="0"/>
              </a:rPr>
              <a:t>метара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Његов</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врх</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дотакао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земљу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удаљености</a:t>
            </a:r>
            <a:r>
              <a:rPr lang="en-US" sz="2000" dirty="0" smtClean="0">
                <a:solidFill>
                  <a:schemeClr val="bg2"/>
                </a:solidFill>
                <a:latin typeface="Calibri" pitchFamily="34" charset="0"/>
              </a:rPr>
              <a:t> 4 </a:t>
            </a:r>
            <a:r>
              <a:rPr lang="en-US" sz="2000" dirty="0" err="1" smtClean="0">
                <a:solidFill>
                  <a:schemeClr val="bg2"/>
                </a:solidFill>
                <a:latin typeface="Calibri" pitchFamily="34" charset="0"/>
              </a:rPr>
              <a:t>метара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подножја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стабла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којој</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је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висини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стабло</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поломљено</a:t>
            </a:r>
            <a:r>
              <a:rPr lang="sr-Cyrl-RS" sz="2000" dirty="0" smtClean="0">
                <a:solidFill>
                  <a:schemeClr val="bg2"/>
                </a:solidFill>
                <a:latin typeface="Calibri" pitchFamily="34" charset="0"/>
              </a:rPr>
              <a:t>?</a:t>
            </a:r>
          </a:p>
        </p:txBody>
      </p:sp>
      <p:sp>
        <p:nvSpPr>
          <p:cNvPr id="5" name="Rectangle 4"/>
          <p:cNvSpPr/>
          <p:nvPr/>
        </p:nvSpPr>
        <p:spPr>
          <a:xfrm>
            <a:off x="142844" y="6215082"/>
            <a:ext cx="8786874" cy="707886"/>
          </a:xfrm>
          <a:prstGeom prst="rect">
            <a:avLst/>
          </a:prstGeom>
        </p:spPr>
        <p:txBody>
          <a:bodyPr wrap="square">
            <a:spAutoFit/>
          </a:bodyPr>
          <a:lstStyle/>
          <a:p>
            <a:pPr indent="358775" algn="just"/>
            <a:r>
              <a:rPr lang="sr-Cyrl-RS" sz="2000" dirty="0" smtClean="0">
                <a:solidFill>
                  <a:schemeClr val="bg2"/>
                </a:solidFill>
                <a:latin typeface="Calibri" pitchFamily="34" charset="0"/>
              </a:rPr>
              <a:t>Наставници су били подељени у групе према циклусу образовања у коме раде, а задаци су прилагођени настави математике у одговарајућем циклусу.</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1472" y="142852"/>
            <a:ext cx="8572528" cy="1277961"/>
          </a:xfrm>
        </p:spPr>
        <p:txBody>
          <a:bodyPr/>
          <a:lstStyle/>
          <a:p>
            <a:pPr lvl="0" algn="ctr"/>
            <a:r>
              <a:rPr lang="sr-Cyrl-RS" sz="2400" dirty="0" smtClean="0">
                <a:solidFill>
                  <a:schemeClr val="accent1"/>
                </a:solidFill>
                <a:latin typeface="Calibri" pitchFamily="34" charset="0"/>
              </a:rPr>
              <a:t>Процес рада при решавању задатака помоћу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замрзнутих  слика на манифестацији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Мај – месец математике</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10. мај 2015. године, Дечји културни центар, Београд</a:t>
            </a:r>
            <a:endParaRPr lang="en-US" sz="2000" dirty="0">
              <a:solidFill>
                <a:schemeClr val="accent1"/>
              </a:solidFill>
              <a:latin typeface="Calibri" pitchFamily="34" charset="0"/>
            </a:endParaRPr>
          </a:p>
        </p:txBody>
      </p:sp>
      <p:pic>
        <p:nvPicPr>
          <p:cNvPr id="8194" name="Picture 2" descr="C:\Users\Korisnik\Desktop\Dramatematika upotrebljane slike\Picture14.jpg"/>
          <p:cNvPicPr>
            <a:picLocks noChangeAspect="1" noChangeArrowheads="1"/>
          </p:cNvPicPr>
          <p:nvPr/>
        </p:nvPicPr>
        <p:blipFill>
          <a:blip r:embed="rId2"/>
          <a:srcRect/>
          <a:stretch>
            <a:fillRect/>
          </a:stretch>
        </p:blipFill>
        <p:spPr bwMode="auto">
          <a:xfrm>
            <a:off x="2930400" y="1573200"/>
            <a:ext cx="3333750" cy="2498725"/>
          </a:xfrm>
          <a:prstGeom prst="rect">
            <a:avLst/>
          </a:prstGeom>
          <a:noFill/>
        </p:spPr>
      </p:pic>
      <p:pic>
        <p:nvPicPr>
          <p:cNvPr id="8195" name="Picture 3" descr="C:\Users\Korisnik\Desktop\Dramatematika upotrebljane slike\Picture15.jpg"/>
          <p:cNvPicPr>
            <a:picLocks noChangeAspect="1" noChangeArrowheads="1"/>
          </p:cNvPicPr>
          <p:nvPr/>
        </p:nvPicPr>
        <p:blipFill>
          <a:blip r:embed="rId3"/>
          <a:srcRect/>
          <a:stretch>
            <a:fillRect/>
          </a:stretch>
        </p:blipFill>
        <p:spPr bwMode="auto">
          <a:xfrm>
            <a:off x="928800" y="4215600"/>
            <a:ext cx="3328987" cy="2498725"/>
          </a:xfrm>
          <a:prstGeom prst="rect">
            <a:avLst/>
          </a:prstGeom>
          <a:noFill/>
        </p:spPr>
      </p:pic>
      <p:pic>
        <p:nvPicPr>
          <p:cNvPr id="8196" name="Picture 4" descr="C:\Users\Korisnik\Desktop\Dramatematika upotrebljane slike\Picture16.jpg"/>
          <p:cNvPicPr>
            <a:picLocks noChangeAspect="1" noChangeArrowheads="1"/>
          </p:cNvPicPr>
          <p:nvPr/>
        </p:nvPicPr>
        <p:blipFill>
          <a:blip r:embed="rId4"/>
          <a:srcRect/>
          <a:stretch>
            <a:fillRect/>
          </a:stretch>
        </p:blipFill>
        <p:spPr bwMode="auto">
          <a:xfrm>
            <a:off x="4788000" y="4215600"/>
            <a:ext cx="3328987" cy="24987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142852"/>
            <a:ext cx="7772400" cy="1277961"/>
          </a:xfrm>
        </p:spPr>
        <p:txBody>
          <a:bodyPr/>
          <a:lstStyle/>
          <a:p>
            <a:pPr lvl="0" algn="ctr"/>
            <a:r>
              <a:rPr lang="sr-Cyrl-RS" sz="2400" dirty="0" smtClean="0">
                <a:solidFill>
                  <a:schemeClr val="accent1"/>
                </a:solidFill>
                <a:latin typeface="Calibri" pitchFamily="34" charset="0"/>
              </a:rPr>
              <a:t>Презентација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замрзнутих слика</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 на манифестацији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Мај – месец математике</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10. мај 2015. године, Дечји културни центар, Београд</a:t>
            </a:r>
            <a:endParaRPr lang="en-US" sz="2000" dirty="0">
              <a:solidFill>
                <a:schemeClr val="accent1"/>
              </a:solidFill>
              <a:latin typeface="Calibri" pitchFamily="34" charset="0"/>
            </a:endParaRPr>
          </a:p>
        </p:txBody>
      </p:sp>
      <p:pic>
        <p:nvPicPr>
          <p:cNvPr id="10242" name="Picture 2" descr="C:\Users\Korisnik\Desktop\Dramatematika upotrebljane slike\Picture17.jpg"/>
          <p:cNvPicPr>
            <a:picLocks noChangeAspect="1" noChangeArrowheads="1"/>
          </p:cNvPicPr>
          <p:nvPr/>
        </p:nvPicPr>
        <p:blipFill>
          <a:blip r:embed="rId2"/>
          <a:srcRect/>
          <a:stretch>
            <a:fillRect/>
          </a:stretch>
        </p:blipFill>
        <p:spPr bwMode="auto">
          <a:xfrm>
            <a:off x="1357200" y="1641600"/>
            <a:ext cx="6645276" cy="498633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142852"/>
            <a:ext cx="7772400" cy="1277961"/>
          </a:xfrm>
        </p:spPr>
        <p:txBody>
          <a:bodyPr/>
          <a:lstStyle/>
          <a:p>
            <a:pPr lvl="0" algn="ctr"/>
            <a:r>
              <a:rPr lang="sr-Cyrl-RS" sz="2400" dirty="0" smtClean="0">
                <a:solidFill>
                  <a:schemeClr val="accent1"/>
                </a:solidFill>
                <a:latin typeface="Calibri" pitchFamily="34" charset="0"/>
              </a:rPr>
              <a:t>Презентација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замрзнутих слика</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 на манифестацији </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Мај – месец математике</a:t>
            </a:r>
            <a:r>
              <a:rPr lang="en-US" sz="2400" dirty="0" smtClean="0">
                <a:solidFill>
                  <a:schemeClr val="accent1"/>
                </a:solidFill>
                <a:latin typeface="Calibri" pitchFamily="34" charset="0"/>
              </a:rPr>
              <a:t>“</a:t>
            </a:r>
            <a:r>
              <a:rPr lang="sr-Cyrl-RS" sz="2400" dirty="0" smtClean="0">
                <a:solidFill>
                  <a:schemeClr val="accent1"/>
                </a:solidFill>
                <a:latin typeface="Calibri" pitchFamily="34" charset="0"/>
              </a:rPr>
              <a:t>,</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10. мај 2015. године, Дечји културни центар, Београд</a:t>
            </a:r>
            <a:endParaRPr lang="en-US" sz="2000" dirty="0">
              <a:solidFill>
                <a:schemeClr val="accent1"/>
              </a:solidFill>
              <a:latin typeface="Calibri" pitchFamily="34" charset="0"/>
            </a:endParaRPr>
          </a:p>
        </p:txBody>
      </p:sp>
      <p:pic>
        <p:nvPicPr>
          <p:cNvPr id="9218" name="Picture 2" descr="C:\Users\Korisnik\Desktop\Dramatematika upotrebljane slike\Picture18.jpg"/>
          <p:cNvPicPr>
            <a:picLocks noChangeAspect="1" noChangeArrowheads="1"/>
          </p:cNvPicPr>
          <p:nvPr/>
        </p:nvPicPr>
        <p:blipFill>
          <a:blip r:embed="rId2"/>
          <a:srcRect/>
          <a:stretch>
            <a:fillRect/>
          </a:stretch>
        </p:blipFill>
        <p:spPr bwMode="auto">
          <a:xfrm>
            <a:off x="1357200" y="1641600"/>
            <a:ext cx="6645275" cy="498633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1472" y="142852"/>
            <a:ext cx="8572528" cy="1277961"/>
          </a:xfrm>
        </p:spPr>
        <p:txBody>
          <a:bodyPr/>
          <a:lstStyle/>
          <a:p>
            <a:pPr lvl="0" algn="ctr"/>
            <a:r>
              <a:rPr lang="sr-Cyrl-RS" sz="2200" dirty="0" smtClean="0">
                <a:solidFill>
                  <a:schemeClr val="accent1"/>
                </a:solidFill>
                <a:latin typeface="Calibri" pitchFamily="34" charset="0"/>
              </a:rPr>
              <a:t>Процес рада при решавању задатака помоћу замрзнутих  слика на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en-US" sz="2200" dirty="0">
              <a:solidFill>
                <a:schemeClr val="accent1"/>
              </a:solidFill>
              <a:latin typeface="Calibri" pitchFamily="34" charset="0"/>
            </a:endParaRPr>
          </a:p>
        </p:txBody>
      </p:sp>
      <p:pic>
        <p:nvPicPr>
          <p:cNvPr id="11266" name="Picture 2" descr="C:\Users\Korisnik\Desktop\Dramatematika upotrebljane slike\Picture19.jpg"/>
          <p:cNvPicPr>
            <a:picLocks noChangeAspect="1" noChangeArrowheads="1"/>
          </p:cNvPicPr>
          <p:nvPr/>
        </p:nvPicPr>
        <p:blipFill>
          <a:blip r:embed="rId2"/>
          <a:srcRect/>
          <a:stretch>
            <a:fillRect/>
          </a:stretch>
        </p:blipFill>
        <p:spPr bwMode="auto">
          <a:xfrm>
            <a:off x="2642400" y="1641600"/>
            <a:ext cx="4432300" cy="2498725"/>
          </a:xfrm>
          <a:prstGeom prst="rect">
            <a:avLst/>
          </a:prstGeom>
          <a:noFill/>
        </p:spPr>
      </p:pic>
      <p:pic>
        <p:nvPicPr>
          <p:cNvPr id="11267" name="Picture 3" descr="C:\Users\Korisnik\Desktop\Dramatematika upotrebljane slike\Picture20.jpg"/>
          <p:cNvPicPr>
            <a:picLocks noChangeAspect="1" noChangeArrowheads="1"/>
          </p:cNvPicPr>
          <p:nvPr/>
        </p:nvPicPr>
        <p:blipFill>
          <a:blip r:embed="rId3"/>
          <a:srcRect/>
          <a:stretch>
            <a:fillRect/>
          </a:stretch>
        </p:blipFill>
        <p:spPr bwMode="auto">
          <a:xfrm>
            <a:off x="1285200" y="4215600"/>
            <a:ext cx="3328987" cy="2498725"/>
          </a:xfrm>
          <a:prstGeom prst="rect">
            <a:avLst/>
          </a:prstGeom>
          <a:noFill/>
        </p:spPr>
      </p:pic>
      <p:pic>
        <p:nvPicPr>
          <p:cNvPr id="11268" name="Picture 4" descr="C:\Users\Korisnik\Desktop\Dramatematika upotrebljane slike\Picture21.jpg"/>
          <p:cNvPicPr>
            <a:picLocks noChangeAspect="1" noChangeArrowheads="1"/>
          </p:cNvPicPr>
          <p:nvPr/>
        </p:nvPicPr>
        <p:blipFill>
          <a:blip r:embed="rId4"/>
          <a:srcRect/>
          <a:stretch>
            <a:fillRect/>
          </a:stretch>
        </p:blipFill>
        <p:spPr bwMode="auto">
          <a:xfrm>
            <a:off x="5000400" y="4215600"/>
            <a:ext cx="3328988" cy="249872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1472" y="142852"/>
            <a:ext cx="8572528" cy="1277961"/>
          </a:xfrm>
        </p:spPr>
        <p:txBody>
          <a:bodyPr/>
          <a:lstStyle/>
          <a:p>
            <a:pPr lvl="0" algn="ctr"/>
            <a:r>
              <a:rPr lang="sr-Cyrl-RS" sz="2200" dirty="0" smtClean="0">
                <a:solidFill>
                  <a:schemeClr val="accent1"/>
                </a:solidFill>
                <a:latin typeface="Calibri" pitchFamily="34" charset="0"/>
              </a:rPr>
              <a:t>Три слике конструкције уписаног круга у троугао на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en-US" sz="2200" dirty="0">
              <a:solidFill>
                <a:schemeClr val="accent1"/>
              </a:solidFill>
              <a:latin typeface="Calibri" pitchFamily="34" charset="0"/>
            </a:endParaRPr>
          </a:p>
        </p:txBody>
      </p:sp>
      <p:pic>
        <p:nvPicPr>
          <p:cNvPr id="13314" name="Picture 2" descr="C:\Users\Korisnik\Desktop\Dramatematika upotrebljane slike\Picture22.jpg"/>
          <p:cNvPicPr>
            <a:picLocks noChangeAspect="1" noChangeArrowheads="1"/>
          </p:cNvPicPr>
          <p:nvPr/>
        </p:nvPicPr>
        <p:blipFill>
          <a:blip r:embed="rId2"/>
          <a:srcRect/>
          <a:stretch>
            <a:fillRect/>
          </a:stretch>
        </p:blipFill>
        <p:spPr bwMode="auto">
          <a:xfrm>
            <a:off x="2930400" y="1641600"/>
            <a:ext cx="3392488" cy="2500312"/>
          </a:xfrm>
          <a:prstGeom prst="rect">
            <a:avLst/>
          </a:prstGeom>
          <a:noFill/>
        </p:spPr>
      </p:pic>
      <p:pic>
        <p:nvPicPr>
          <p:cNvPr id="13315" name="Picture 3" descr="C:\Users\Korisnik\Desktop\Dramatematika upotrebljane slike\Picture23.jpg"/>
          <p:cNvPicPr>
            <a:picLocks noChangeAspect="1" noChangeArrowheads="1"/>
          </p:cNvPicPr>
          <p:nvPr/>
        </p:nvPicPr>
        <p:blipFill>
          <a:blip r:embed="rId3"/>
          <a:srcRect/>
          <a:stretch>
            <a:fillRect/>
          </a:stretch>
        </p:blipFill>
        <p:spPr bwMode="auto">
          <a:xfrm>
            <a:off x="1213200" y="4215600"/>
            <a:ext cx="3338513" cy="2501900"/>
          </a:xfrm>
          <a:prstGeom prst="rect">
            <a:avLst/>
          </a:prstGeom>
          <a:noFill/>
        </p:spPr>
      </p:pic>
      <p:pic>
        <p:nvPicPr>
          <p:cNvPr id="13316" name="Picture 4" descr="C:\Users\Korisnik\Desktop\Dramatematika upotrebljane slike\Picture24.jpg"/>
          <p:cNvPicPr>
            <a:picLocks noChangeAspect="1" noChangeArrowheads="1"/>
          </p:cNvPicPr>
          <p:nvPr/>
        </p:nvPicPr>
        <p:blipFill>
          <a:blip r:embed="rId4"/>
          <a:srcRect/>
          <a:stretch>
            <a:fillRect/>
          </a:stretch>
        </p:blipFill>
        <p:spPr bwMode="auto">
          <a:xfrm>
            <a:off x="4716000" y="4215600"/>
            <a:ext cx="3319463" cy="250666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Жива (полу)права</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1857388"/>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Лако применљива вежба, корисна приликом изграђивања појма броја и учења различитих скупова бројева у свим разредима основне школе (природни, цели, рационални, ирационални, реални).</a:t>
            </a:r>
          </a:p>
          <a:p>
            <a:pPr marL="271463" indent="-271463" algn="just">
              <a:buFont typeface="Wingdings" pitchFamily="2" charset="2"/>
              <a:buChar char="Ø"/>
            </a:pPr>
            <a:r>
              <a:rPr lang="sr-Cyrl-RS" sz="2000" dirty="0" smtClean="0">
                <a:solidFill>
                  <a:schemeClr val="bg2"/>
                </a:solidFill>
                <a:latin typeface="Calibri" pitchFamily="34" charset="0"/>
              </a:rPr>
              <a:t>Може послужити као начин да ученике поделимо у групе за даље активности. </a:t>
            </a:r>
          </a:p>
        </p:txBody>
      </p:sp>
      <p:sp>
        <p:nvSpPr>
          <p:cNvPr id="6" name="Rectangle 5"/>
          <p:cNvSpPr/>
          <p:nvPr/>
        </p:nvSpPr>
        <p:spPr>
          <a:xfrm>
            <a:off x="714348" y="3429000"/>
            <a:ext cx="8001056" cy="2862322"/>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проширивање знања о скуповима бројева;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оспособљавање ученика за упоређивање бројева и њихово представљање на бројевној (полу)правој;</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подстицање невербалне комуникације и сналажљивости у необичној ситуацији;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унапређивање кооперативности међу ученицима;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изграђивање позитивних особина личности, као што су прецизност, тачност и систематичност</a:t>
            </a:r>
            <a:r>
              <a:rPr lang="sr-Cyrl-RS" sz="2000" dirty="0" smtClean="0">
                <a:solidFill>
                  <a:schemeClr val="bg2"/>
                </a:solidFill>
                <a:latin typeface="Calibri" pitchFamily="34" charset="0"/>
              </a:rPr>
              <a:t>. </a:t>
            </a:r>
          </a:p>
        </p:txBody>
      </p:sp>
      <p:sp>
        <p:nvSpPr>
          <p:cNvPr id="7" name="Rectangle 6"/>
          <p:cNvSpPr/>
          <p:nvPr/>
        </p:nvSpPr>
        <p:spPr>
          <a:xfrm>
            <a:off x="785786" y="6286520"/>
            <a:ext cx="3015890" cy="400110"/>
          </a:xfrm>
          <a:prstGeom prst="rect">
            <a:avLst/>
          </a:prstGeom>
        </p:spPr>
        <p:txBody>
          <a:bodyPr wrap="none">
            <a:spAutoFit/>
          </a:bodyPr>
          <a:lstStyle/>
          <a:p>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 минута</a:t>
            </a:r>
            <a:endParaRPr lang="en-US" sz="2000" dirty="0"/>
          </a:p>
        </p:txBody>
      </p:sp>
      <p:sp>
        <p:nvSpPr>
          <p:cNvPr id="9" name="Rectangle 8"/>
          <p:cNvSpPr/>
          <p:nvPr/>
        </p:nvSpPr>
        <p:spPr>
          <a:xfrm>
            <a:off x="5072066" y="5842337"/>
            <a:ext cx="2928958" cy="1015663"/>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наставни листићи;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креп трака.</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85786" y="1571612"/>
            <a:ext cx="8072494" cy="27146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Наставник уводи забрану било какве вербалне комуникације међу ученицима</a:t>
            </a:r>
            <a:r>
              <a:rPr lang="sr-Cyrl-RS" sz="2000" smtClean="0">
                <a:solidFill>
                  <a:schemeClr val="bg2"/>
                </a:solidFill>
                <a:latin typeface="Calibri" pitchFamily="34" charset="0"/>
              </a:rPr>
              <a:t>. Сугерише им се да </a:t>
            </a:r>
            <a:r>
              <a:rPr lang="sr-Cyrl-RS" sz="2000" dirty="0" smtClean="0">
                <a:solidFill>
                  <a:schemeClr val="bg2"/>
                </a:solidFill>
                <a:latin typeface="Calibri" pitchFamily="34" charset="0"/>
              </a:rPr>
              <a:t>се споразумевају невербалним средствима</a:t>
            </a:r>
            <a:r>
              <a:rPr lang="sr-Cyrl-RS" sz="2000" smtClean="0">
                <a:solidFill>
                  <a:schemeClr val="bg2"/>
                </a:solidFill>
                <a:latin typeface="Calibri" pitchFamily="34" charset="0"/>
              </a:rPr>
              <a:t>: мимиком, </a:t>
            </a:r>
            <a:r>
              <a:rPr lang="sr-Cyrl-RS" sz="2000" dirty="0" smtClean="0">
                <a:solidFill>
                  <a:schemeClr val="bg2"/>
                </a:solidFill>
                <a:latin typeface="Calibri" pitchFamily="34" charset="0"/>
              </a:rPr>
              <a:t>покретима тела итд. </a:t>
            </a:r>
          </a:p>
          <a:p>
            <a:pPr indent="358775" algn="just"/>
            <a:r>
              <a:rPr lang="sr-Cyrl-RS" sz="2000" dirty="0" smtClean="0">
                <a:solidFill>
                  <a:schemeClr val="bg2"/>
                </a:solidFill>
                <a:latin typeface="Calibri" pitchFamily="34" charset="0"/>
              </a:rPr>
              <a:t>Наставник сваком ученику даје цедуљу </a:t>
            </a:r>
            <a:r>
              <a:rPr lang="sr-Cyrl-RS" sz="2000" smtClean="0">
                <a:solidFill>
                  <a:schemeClr val="bg2"/>
                </a:solidFill>
                <a:latin typeface="Calibri" pitchFamily="34" charset="0"/>
              </a:rPr>
              <a:t>на којој </a:t>
            </a:r>
            <a:r>
              <a:rPr lang="sr-Cyrl-RS" sz="2000" dirty="0" smtClean="0">
                <a:solidFill>
                  <a:schemeClr val="bg2"/>
                </a:solidFill>
                <a:latin typeface="Calibri" pitchFamily="34" charset="0"/>
              </a:rPr>
              <a:t>је написан један број. Бројеви могу бити </a:t>
            </a:r>
            <a:r>
              <a:rPr lang="sr-Cyrl-RS" sz="2000" smtClean="0">
                <a:solidFill>
                  <a:schemeClr val="bg2"/>
                </a:solidFill>
                <a:latin typeface="Calibri" pitchFamily="34" charset="0"/>
              </a:rPr>
              <a:t>написани цифарама </a:t>
            </a:r>
            <a:r>
              <a:rPr lang="sr-Cyrl-RS" sz="2000" dirty="0" smtClean="0">
                <a:solidFill>
                  <a:schemeClr val="bg2"/>
                </a:solidFill>
                <a:latin typeface="Calibri" pitchFamily="34" charset="0"/>
              </a:rPr>
              <a:t>или словима, зависно од </a:t>
            </a:r>
            <a:r>
              <a:rPr lang="sr-Cyrl-RS" sz="2000" smtClean="0">
                <a:solidFill>
                  <a:schemeClr val="bg2"/>
                </a:solidFill>
                <a:latin typeface="Calibri" pitchFamily="34" charset="0"/>
              </a:rPr>
              <a:t>тога шта </a:t>
            </a:r>
            <a:r>
              <a:rPr lang="sr-Cyrl-RS" sz="2000" dirty="0" smtClean="0">
                <a:solidFill>
                  <a:schemeClr val="bg2"/>
                </a:solidFill>
                <a:latin typeface="Calibri" pitchFamily="34" charset="0"/>
              </a:rPr>
              <a:t>се све овом активношћу увежбава. Након што запамти прочитани број, ученик ставља цедуљу у џеп и не вади је све до краја вежбе.</a:t>
            </a: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Жива (полу)права</a:t>
            </a:r>
            <a:endParaRPr lang="en-US" dirty="0">
              <a:solidFill>
                <a:schemeClr val="accent1"/>
              </a:solidFill>
              <a:latin typeface="Calibri" pitchFamily="34" charset="0"/>
            </a:endParaRPr>
          </a:p>
        </p:txBody>
      </p:sp>
      <p:pic>
        <p:nvPicPr>
          <p:cNvPr id="49154" name="Picture 2" descr="C:\Users\Korisnik\Desktop\5527533.png"/>
          <p:cNvPicPr>
            <a:picLocks noChangeAspect="1" noChangeArrowheads="1"/>
          </p:cNvPicPr>
          <p:nvPr/>
        </p:nvPicPr>
        <p:blipFill>
          <a:blip r:embed="rId2"/>
          <a:srcRect/>
          <a:stretch>
            <a:fillRect/>
          </a:stretch>
        </p:blipFill>
        <p:spPr bwMode="auto">
          <a:xfrm>
            <a:off x="3571868" y="4286256"/>
            <a:ext cx="5287328" cy="2305622"/>
          </a:xfrm>
          <a:prstGeom prst="rect">
            <a:avLst/>
          </a:prstGeom>
          <a:noFill/>
        </p:spPr>
      </p:pic>
      <p:sp>
        <p:nvSpPr>
          <p:cNvPr id="7" name="Rectangle 6"/>
          <p:cNvSpPr/>
          <p:nvPr/>
        </p:nvSpPr>
        <p:spPr>
          <a:xfrm>
            <a:off x="785786" y="4429132"/>
            <a:ext cx="2786082" cy="2246769"/>
          </a:xfrm>
          <a:prstGeom prst="rect">
            <a:avLst/>
          </a:prstGeom>
        </p:spPr>
        <p:txBody>
          <a:bodyPr wrap="square">
            <a:spAutoFit/>
          </a:bodyPr>
          <a:lstStyle/>
          <a:p>
            <a:pPr indent="358775" algn="just"/>
            <a:r>
              <a:rPr lang="sr-Cyrl-RS" sz="2000" dirty="0" smtClean="0">
                <a:solidFill>
                  <a:schemeClr val="bg2"/>
                </a:solidFill>
                <a:latin typeface="Calibri" pitchFamily="34" charset="0"/>
              </a:rPr>
              <a:t>Наставник замоли све ученике да стану на креп траку која је пре часа залепљена на под учионице и саопштава им да је то бројевна (полу)права.</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642910" y="1571612"/>
            <a:ext cx="8286808" cy="4071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sr-Cyrl-RS" sz="2000" dirty="0" smtClean="0">
                <a:solidFill>
                  <a:schemeClr val="bg2"/>
                </a:solidFill>
                <a:latin typeface="Calibri" pitchFamily="34" charset="0"/>
              </a:rPr>
              <a:t>Креп трака на једном свом крају </a:t>
            </a:r>
            <a:r>
              <a:rPr lang="sr-Cyrl-RS" sz="2000" smtClean="0">
                <a:solidFill>
                  <a:schemeClr val="bg2"/>
                </a:solidFill>
                <a:latin typeface="Calibri" pitchFamily="34" charset="0"/>
              </a:rPr>
              <a:t>има стрелицу која </a:t>
            </a:r>
            <a:r>
              <a:rPr lang="sr-Cyrl-RS" sz="2000" dirty="0" smtClean="0">
                <a:solidFill>
                  <a:schemeClr val="bg2"/>
                </a:solidFill>
                <a:latin typeface="Calibri" pitchFamily="34" charset="0"/>
              </a:rPr>
              <a:t>указује да је у том смеру позитиван део бројевне (полу)праве, што би ученици требало сами да запазе. Наставник саопштава ученицима да су они сада бројеви који су на случајан начин распоређени дуж бројевне (полу)праве и да би требало да се распореде у складу са вредношћу броја који репрезентују.</a:t>
            </a:r>
          </a:p>
          <a:p>
            <a:pPr indent="358775" algn="just"/>
            <a:r>
              <a:rPr lang="sr-Cyrl-RS" sz="2000" dirty="0" smtClean="0">
                <a:solidFill>
                  <a:schemeClr val="bg2"/>
                </a:solidFill>
                <a:latin typeface="Calibri" pitchFamily="34" charset="0"/>
              </a:rPr>
              <a:t>Да би игру учинио занимљивијом, наставник може</a:t>
            </a:r>
            <a:r>
              <a:rPr lang="it-IT" sz="2000" dirty="0" smtClean="0">
                <a:solidFill>
                  <a:schemeClr val="bg2"/>
                </a:solidFill>
                <a:latin typeface="Calibri" pitchFamily="34" charset="0"/>
              </a:rPr>
              <a:t> </a:t>
            </a:r>
            <a:r>
              <a:rPr lang="sr-Cyrl-RS" sz="2000" dirty="0" smtClean="0">
                <a:solidFill>
                  <a:schemeClr val="bg2"/>
                </a:solidFill>
                <a:latin typeface="Calibri" pitchFamily="34" charset="0"/>
              </a:rPr>
              <a:t>увести</a:t>
            </a:r>
            <a:r>
              <a:rPr lang="it-IT" sz="2000" dirty="0" smtClean="0">
                <a:solidFill>
                  <a:schemeClr val="bg2"/>
                </a:solidFill>
                <a:latin typeface="Calibri" pitchFamily="34" charset="0"/>
              </a:rPr>
              <a:t> </a:t>
            </a:r>
            <a:r>
              <a:rPr lang="sr-Cyrl-RS" sz="2000" dirty="0" smtClean="0">
                <a:solidFill>
                  <a:schemeClr val="bg2"/>
                </a:solidFill>
                <a:latin typeface="Calibri" pitchFamily="34" charset="0"/>
              </a:rPr>
              <a:t>правило</a:t>
            </a:r>
            <a:r>
              <a:rPr lang="it-IT" sz="2000" dirty="0" smtClean="0">
                <a:solidFill>
                  <a:schemeClr val="bg2"/>
                </a:solidFill>
                <a:latin typeface="Calibri" pitchFamily="34" charset="0"/>
              </a:rPr>
              <a:t> </a:t>
            </a:r>
            <a:r>
              <a:rPr lang="sr-Cyrl-RS" sz="2000" dirty="0" smtClean="0">
                <a:solidFill>
                  <a:schemeClr val="bg2"/>
                </a:solidFill>
                <a:latin typeface="Calibri" pitchFamily="34" charset="0"/>
              </a:rPr>
              <a:t>да</a:t>
            </a:r>
            <a:r>
              <a:rPr lang="it-IT" sz="2000" dirty="0" smtClean="0">
                <a:solidFill>
                  <a:schemeClr val="bg2"/>
                </a:solidFill>
                <a:latin typeface="Calibri" pitchFamily="34" charset="0"/>
              </a:rPr>
              <a:t> </a:t>
            </a:r>
            <a:r>
              <a:rPr lang="sr-Cyrl-RS" sz="2000" dirty="0" smtClean="0">
                <a:solidFill>
                  <a:schemeClr val="bg2"/>
                </a:solidFill>
                <a:latin typeface="Calibri" pitchFamily="34" charset="0"/>
              </a:rPr>
              <a:t>приликом премештања</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на</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линији</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ученици</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морају ходати</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по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њој</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као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по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жици</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разапетој над</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понором</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Тако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ће</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ученици морати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придржавају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једни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друге 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се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на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различите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начине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помажу</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Ако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неко</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падне</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у</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понор</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враћа</a:t>
            </a:r>
            <a:r>
              <a:rPr lang="pl-PL" sz="2000" dirty="0" smtClean="0">
                <a:solidFill>
                  <a:schemeClr val="bg2"/>
                </a:solidFill>
                <a:latin typeface="Calibri" pitchFamily="34" charset="0"/>
              </a:rPr>
              <a:t> </a:t>
            </a:r>
            <a:r>
              <a:rPr lang="sr-Cyrl-RS" sz="2000" dirty="0" smtClean="0">
                <a:solidFill>
                  <a:schemeClr val="bg2"/>
                </a:solidFill>
                <a:latin typeface="Calibri" pitchFamily="34" charset="0"/>
              </a:rPr>
              <a:t>се на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почетак</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траке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опет</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пролази</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читав пут</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до</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свог</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места</a:t>
            </a:r>
            <a:r>
              <a:rPr lang="en-US" sz="2000" dirty="0" smtClean="0">
                <a:solidFill>
                  <a:schemeClr val="bg2"/>
                </a:solidFill>
                <a:latin typeface="Calibri" pitchFamily="34" charset="0"/>
              </a:rPr>
              <a:t>.</a:t>
            </a:r>
          </a:p>
          <a:p>
            <a:pPr indent="358775" algn="just"/>
            <a:r>
              <a:rPr lang="sr-Cyrl-RS" sz="2000" dirty="0" smtClean="0">
                <a:solidFill>
                  <a:schemeClr val="bg2"/>
                </a:solidFill>
                <a:latin typeface="Calibri" pitchFamily="34" charset="0"/>
              </a:rPr>
              <a:t>Након завршеног распоређивања, наставник замоли ученике да прикажу цедуље са бројевима, проверава да ли су се сви ученици правилно распоредили, те коментарише са њима направљене омашке.</a:t>
            </a: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Жива (полу)права</a:t>
            </a:r>
            <a:endParaRPr lang="en-US" dirty="0">
              <a:solidFill>
                <a:schemeClr val="accent1"/>
              </a:solidFill>
              <a:latin typeface="Calibri" pitchFamily="34" charset="0"/>
            </a:endParaRPr>
          </a:p>
        </p:txBody>
      </p:sp>
      <p:pic>
        <p:nvPicPr>
          <p:cNvPr id="50178" name="Picture 2" descr="C:\Users\Korisnik\Desktop\imagesCA6LJ614.jpg"/>
          <p:cNvPicPr>
            <a:picLocks noChangeAspect="1" noChangeArrowheads="1"/>
          </p:cNvPicPr>
          <p:nvPr/>
        </p:nvPicPr>
        <p:blipFill>
          <a:blip r:embed="rId2"/>
          <a:srcRect/>
          <a:stretch>
            <a:fillRect/>
          </a:stretch>
        </p:blipFill>
        <p:spPr bwMode="auto">
          <a:xfrm>
            <a:off x="2071670" y="5643578"/>
            <a:ext cx="4700588" cy="107013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Експериментално решавање задатака</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643050"/>
            <a:ext cx="8001056" cy="1643074"/>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Највише се примењује у млађим разредима основне школе, али може бити употребљена и са ученицима старијег узраста.</a:t>
            </a:r>
          </a:p>
          <a:p>
            <a:pPr marL="271463" indent="-271463" algn="just">
              <a:buFont typeface="Wingdings" pitchFamily="2" charset="2"/>
              <a:buChar char="Ø"/>
            </a:pPr>
            <a:r>
              <a:rPr lang="sr-Cyrl-RS" sz="2000" dirty="0" smtClean="0">
                <a:solidFill>
                  <a:schemeClr val="bg2"/>
                </a:solidFill>
                <a:latin typeface="Calibri" pitchFamily="34" charset="0"/>
              </a:rPr>
              <a:t>Захтевна је у смислу опсежне и добре припреме наставника за њену реализацију, као и припремања адекватних маски, костима и </a:t>
            </a:r>
            <a:r>
              <a:rPr lang="sr-Cyrl-RS" sz="2000" smtClean="0">
                <a:solidFill>
                  <a:schemeClr val="bg2"/>
                </a:solidFill>
                <a:latin typeface="Calibri" pitchFamily="34" charset="0"/>
              </a:rPr>
              <a:t>сценографије.</a:t>
            </a:r>
            <a:endParaRPr lang="sr-Cyrl-RS" sz="2000" dirty="0" smtClean="0">
              <a:solidFill>
                <a:schemeClr val="bg2"/>
              </a:solidFill>
              <a:latin typeface="Calibri" pitchFamily="34" charset="0"/>
            </a:endParaRPr>
          </a:p>
        </p:txBody>
      </p:sp>
      <p:sp>
        <p:nvSpPr>
          <p:cNvPr id="6" name="Rectangle 5"/>
          <p:cNvSpPr/>
          <p:nvPr/>
        </p:nvSpPr>
        <p:spPr>
          <a:xfrm>
            <a:off x="714348" y="3214686"/>
            <a:ext cx="8001056" cy="3500438"/>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визуелизација датог математичког задатка или проблема;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подстицање маште ученика</a:t>
            </a:r>
            <a:r>
              <a:rPr lang="sr-Cyrl-RS" sz="2000" dirty="0" smtClean="0">
                <a:solidFill>
                  <a:schemeClr val="bg2"/>
                </a:solidFill>
                <a:latin typeface="Calibri" pitchFamily="34" charset="0"/>
              </a:rPr>
              <a:t>;</a:t>
            </a: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развијање способности посматрања, </a:t>
            </a:r>
            <a:r>
              <a:rPr lang="en-US" sz="2000" dirty="0" err="1" smtClean="0">
                <a:solidFill>
                  <a:srgbClr val="92D050"/>
                </a:solidFill>
                <a:latin typeface="Calibri" pitchFamily="34" charset="0"/>
              </a:rPr>
              <a:t>логичког</a:t>
            </a:r>
            <a:r>
              <a:rPr lang="en-US" sz="2000" dirty="0" smtClean="0">
                <a:solidFill>
                  <a:srgbClr val="92D050"/>
                </a:solidFill>
                <a:latin typeface="Calibri" pitchFamily="34" charset="0"/>
              </a:rPr>
              <a:t> </a:t>
            </a:r>
            <a:r>
              <a:rPr lang="sr-Cyrl-CS" sz="2000" dirty="0" smtClean="0">
                <a:solidFill>
                  <a:srgbClr val="92D050"/>
                </a:solidFill>
                <a:latin typeface="Calibri" pitchFamily="34" charset="0"/>
              </a:rPr>
              <a:t>закључивања, анализе и синтезе;</a:t>
            </a:r>
            <a:endParaRPr lang="sr-Cyrl-RS" sz="2000" dirty="0" smtClean="0">
              <a:solidFill>
                <a:srgbClr val="92D050"/>
              </a:solidFill>
              <a:latin typeface="Calibri" pitchFamily="34" charset="0"/>
            </a:endParaRP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подстицање критичности и развој критичког мишљења;</a:t>
            </a:r>
            <a:endParaRPr lang="sr-Cyrl-RS" sz="2000" dirty="0" smtClean="0">
              <a:solidFill>
                <a:srgbClr val="92D050"/>
              </a:solidFill>
              <a:latin typeface="Calibri" pitchFamily="34" charset="0"/>
            </a:endParaRP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уочавање чврсте повезаности и усклађености у третирању теоријских и практичних питања, изграђивање опште математичке културе и формирање научног погледа на свет;</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изграђивање позитивних особина личности, као што су прецизност, тачност и систематичност</a:t>
            </a:r>
            <a:r>
              <a:rPr lang="sr-Cyrl-RS" sz="2000" dirty="0" smtClean="0">
                <a:solidFill>
                  <a:schemeClr val="bg2"/>
                </a:solidFill>
                <a:latin typeface="Calibri" pitchFamily="34" charset="0"/>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lnSpc>
                <a:spcPts val="3500"/>
              </a:lnSpc>
            </a:pPr>
            <a:r>
              <a:rPr lang="sr-Cyrl-RS" dirty="0" smtClean="0">
                <a:solidFill>
                  <a:schemeClr val="accent1"/>
                </a:solidFill>
                <a:latin typeface="Calibri" pitchFamily="34" charset="0"/>
              </a:rPr>
              <a:t>Експериментално решавање задатака</a:t>
            </a:r>
            <a:endParaRPr lang="en-US" dirty="0">
              <a:solidFill>
                <a:schemeClr val="accent1"/>
              </a:solidFill>
              <a:latin typeface="Calibri" pitchFamily="34" charset="0"/>
            </a:endParaRPr>
          </a:p>
        </p:txBody>
      </p:sp>
      <p:sp>
        <p:nvSpPr>
          <p:cNvPr id="7" name="Rectangle 6"/>
          <p:cNvSpPr/>
          <p:nvPr/>
        </p:nvSpPr>
        <p:spPr>
          <a:xfrm>
            <a:off x="714348" y="3929066"/>
            <a:ext cx="5211235" cy="400110"/>
          </a:xfrm>
          <a:prstGeom prst="rect">
            <a:avLst/>
          </a:prstGeom>
        </p:spPr>
        <p:txBody>
          <a:bodyPr wrap="none">
            <a:spAutoFit/>
          </a:bodyPr>
          <a:lstStyle/>
          <a:p>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за сваки задатак 10-15 минута</a:t>
            </a:r>
            <a:endParaRPr lang="en-US" sz="2000" dirty="0"/>
          </a:p>
        </p:txBody>
      </p:sp>
      <p:sp>
        <p:nvSpPr>
          <p:cNvPr id="9" name="Rectangle 8"/>
          <p:cNvSpPr/>
          <p:nvPr/>
        </p:nvSpPr>
        <p:spPr>
          <a:xfrm>
            <a:off x="714348" y="1500174"/>
            <a:ext cx="8001056" cy="2554545"/>
          </a:xfrm>
          <a:prstGeom prst="rect">
            <a:avLst/>
          </a:prstGeom>
        </p:spPr>
        <p:txBody>
          <a:bodyPr wrap="square">
            <a:spAutoFit/>
          </a:bodyPr>
          <a:lstStyle/>
          <a:p>
            <a:r>
              <a:rPr lang="sr-Cyrl-RS" sz="2000" b="1" dirty="0" smtClean="0">
                <a:solidFill>
                  <a:schemeClr val="accent1"/>
                </a:solidFill>
                <a:latin typeface="Calibri" pitchFamily="34" charset="0"/>
              </a:rPr>
              <a:t>Потребан материјал зависи од конкретних задатака који се решавају</a:t>
            </a:r>
          </a:p>
          <a:p>
            <a:r>
              <a:rPr lang="sr-Cyrl-RS" sz="2000" b="1" dirty="0" smtClean="0">
                <a:solidFill>
                  <a:schemeClr val="accent1"/>
                </a:solidFill>
                <a:latin typeface="Calibri" pitchFamily="34" charset="0"/>
              </a:rPr>
              <a:t>(следи списак материјала за три задатка који ће бити приказани):</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креп трака;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лопта;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папир у боји (зелени);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направљене уши зеца (козе) и вука – на рајфу;</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фењер (или батеријска лампа);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метални метар. </a:t>
            </a:r>
          </a:p>
        </p:txBody>
      </p:sp>
      <p:sp>
        <p:nvSpPr>
          <p:cNvPr id="10" name="Content Placeholder 2"/>
          <p:cNvSpPr txBox="1">
            <a:spLocks/>
          </p:cNvSpPr>
          <p:nvPr/>
        </p:nvSpPr>
        <p:spPr bwMode="auto">
          <a:xfrm>
            <a:off x="642910" y="4214818"/>
            <a:ext cx="8286808" cy="25003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Ученици се измештају у конкретну ситуацију задатка, поставља се сцена на којој се налазе ученици глумци, адекватно маскирани и костимирани, док њиховим покретима управљају ученици који решавају задатак. На тај начин процес решавања је очигледан, уз учешће и коментарисање свих учесника. Вежба је нарочито добра за решавање задатака методом покушаја, посебно логичких задатака. Процес води наставник дајући реч и могућност свим ученицима да учествују у раду.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lnSpc>
                <a:spcPts val="3500"/>
              </a:lnSpc>
            </a:pPr>
            <a:r>
              <a:rPr lang="sr-Cyrl-RS" dirty="0" smtClean="0">
                <a:solidFill>
                  <a:schemeClr val="accent1"/>
                </a:solidFill>
                <a:latin typeface="Calibri" pitchFamily="34" charset="0"/>
              </a:rPr>
              <a:t>Експериментално решавање задатака</a:t>
            </a:r>
            <a:endParaRPr lang="en-US" dirty="0">
              <a:solidFill>
                <a:schemeClr val="accent1"/>
              </a:solidFill>
              <a:latin typeface="Calibri" pitchFamily="34" charset="0"/>
            </a:endParaRPr>
          </a:p>
        </p:txBody>
      </p:sp>
      <p:sp>
        <p:nvSpPr>
          <p:cNvPr id="1025" name="Rectangle 1"/>
          <p:cNvSpPr>
            <a:spLocks noChangeArrowheads="1"/>
          </p:cNvSpPr>
          <p:nvPr/>
        </p:nvSpPr>
        <p:spPr bwMode="auto">
          <a:xfrm>
            <a:off x="642910" y="1571613"/>
            <a:ext cx="4429156"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Стари</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Алкуинов</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задатак</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a:t>
            </a:r>
            <a:endParaRPr kumimoji="0" lang="sr-Cyrl-R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endParaRPr>
          </a:p>
          <a:p>
            <a:pPr marR="0" lvl="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задатак</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о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вуку</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зецу</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кози</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 и </a:t>
            </a:r>
            <a:r>
              <a:rPr kumimoji="0" lang="en-US" sz="2000" b="1" i="0" u="none" strike="noStrike" cap="none" normalizeH="0" baseline="0" dirty="0" err="1" smtClean="0">
                <a:ln>
                  <a:noFill/>
                </a:ln>
                <a:solidFill>
                  <a:schemeClr val="accent1"/>
                </a:solidFill>
                <a:effectLst/>
                <a:latin typeface="Calibri" pitchFamily="34" charset="0"/>
                <a:ea typeface="Calibri" pitchFamily="34" charset="0"/>
                <a:cs typeface="Times New Roman" pitchFamily="18" charset="0"/>
              </a:rPr>
              <a:t>купусу</a:t>
            </a:r>
            <a:r>
              <a:rPr kumimoji="0" lang="en-U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a:t>
            </a:r>
            <a:endParaRPr kumimoji="0" lang="en-US" sz="20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sr-Cyrl-CS" sz="2000" b="0" i="0" u="none" strike="noStrike" cap="none" normalizeH="0" baseline="0" dirty="0" smtClean="0">
                <a:ln>
                  <a:noFill/>
                </a:ln>
                <a:solidFill>
                  <a:srgbClr val="92D050"/>
                </a:solidFill>
                <a:effectLst/>
                <a:latin typeface="Calibri" pitchFamily="34" charset="0"/>
                <a:ea typeface="Times New Roman" pitchFamily="18" charset="0"/>
                <a:cs typeface="Arial" pitchFamily="34" charset="0"/>
              </a:rPr>
              <a:t>Преко реке, чамцем, неки човек би требало да превезе вука, зеца и купус. Али, ево невоље: чамац је био тако мали да је у њега могао да се смести само човек, а с њим још или вук, или зец, или купус. Ако на обали остави вука и зеца, онда ће вук појести зеца. Ако остави зеца и купус, онда ће зец појести купус. Међутим, у присуству човека „нико никога неће појести“.</a:t>
            </a:r>
            <a:endParaRPr kumimoji="0" lang="sr-Cyrl-CS" sz="2000" b="0" i="0" u="none" strike="noStrike" cap="none" normalizeH="0" baseline="0" dirty="0" smtClean="0">
              <a:ln>
                <a:noFill/>
              </a:ln>
              <a:solidFill>
                <a:srgbClr val="92D050"/>
              </a:solidFill>
              <a:effectLst/>
              <a:latin typeface="Calibri" pitchFamily="34" charset="0"/>
              <a:ea typeface="Calibri" pitchFamily="34" charset="0"/>
              <a:cs typeface="Times New Roman" pitchFamily="18" charset="0"/>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sr-Cyrl-CS" sz="2000" b="0" i="0" u="none" strike="noStrike" cap="none" normalizeH="0" baseline="0" dirty="0" smtClean="0">
                <a:ln>
                  <a:noFill/>
                </a:ln>
                <a:solidFill>
                  <a:srgbClr val="92D050"/>
                </a:solidFill>
                <a:effectLst/>
                <a:latin typeface="Calibri" pitchFamily="34" charset="0"/>
                <a:ea typeface="Calibri" pitchFamily="34" charset="0"/>
                <a:cs typeface="Times New Roman" pitchFamily="18" charset="0"/>
              </a:rPr>
              <a:t>Мада је ситуација изгледала безизлазна, ипак је човек нашао излаз из ње, тј. успео је да на том чамцу све превезе на другу обалу реке. Како је он то учинио?</a:t>
            </a:r>
            <a:r>
              <a:rPr kumimoji="0" lang="en-US" sz="2000" b="0" i="0" u="none" strike="noStrike" cap="none" normalizeH="0" baseline="0" dirty="0" smtClean="0">
                <a:ln>
                  <a:noFill/>
                </a:ln>
                <a:solidFill>
                  <a:srgbClr val="92D050"/>
                </a:solidFill>
                <a:effectLst/>
                <a:latin typeface="Calibri" pitchFamily="34" charset="0"/>
                <a:cs typeface="Arial" pitchFamily="34" charset="0"/>
              </a:rPr>
              <a:t> </a:t>
            </a:r>
          </a:p>
        </p:txBody>
      </p:sp>
      <p:pic>
        <p:nvPicPr>
          <p:cNvPr id="14338" name="Picture 2" descr="C:\Users\Korisnik\Desktop\Dramatematika upotrebljane slike\Picture25.jpg"/>
          <p:cNvPicPr>
            <a:picLocks noChangeAspect="1" noChangeArrowheads="1"/>
          </p:cNvPicPr>
          <p:nvPr/>
        </p:nvPicPr>
        <p:blipFill>
          <a:blip r:embed="rId2"/>
          <a:srcRect/>
          <a:stretch>
            <a:fillRect/>
          </a:stretch>
        </p:blipFill>
        <p:spPr bwMode="auto">
          <a:xfrm>
            <a:off x="5216400" y="1641600"/>
            <a:ext cx="3333750" cy="2498725"/>
          </a:xfrm>
          <a:prstGeom prst="rect">
            <a:avLst/>
          </a:prstGeom>
          <a:noFill/>
        </p:spPr>
      </p:pic>
      <p:pic>
        <p:nvPicPr>
          <p:cNvPr id="14339" name="Picture 3" descr="C:\Users\Korisnik\Desktop\Dramatematika upotrebljane slike\Picture26.jpg"/>
          <p:cNvPicPr>
            <a:picLocks noChangeAspect="1" noChangeArrowheads="1"/>
          </p:cNvPicPr>
          <p:nvPr/>
        </p:nvPicPr>
        <p:blipFill>
          <a:blip r:embed="rId3"/>
          <a:srcRect/>
          <a:stretch>
            <a:fillRect/>
          </a:stretch>
        </p:blipFill>
        <p:spPr bwMode="auto">
          <a:xfrm>
            <a:off x="5216400" y="4215600"/>
            <a:ext cx="3333750" cy="249872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lnSpc>
                <a:spcPts val="3500"/>
              </a:lnSpc>
            </a:pPr>
            <a:r>
              <a:rPr lang="sr-Cyrl-RS" dirty="0" smtClean="0">
                <a:solidFill>
                  <a:schemeClr val="accent1"/>
                </a:solidFill>
                <a:latin typeface="Calibri" pitchFamily="34" charset="0"/>
              </a:rPr>
              <a:t>Експериментално решавање задатака</a:t>
            </a:r>
            <a:endParaRPr lang="en-US" dirty="0">
              <a:solidFill>
                <a:schemeClr val="accent1"/>
              </a:solidFill>
              <a:latin typeface="Calibri" pitchFamily="34" charset="0"/>
            </a:endParaRPr>
          </a:p>
        </p:txBody>
      </p:sp>
      <p:sp>
        <p:nvSpPr>
          <p:cNvPr id="1025" name="Rectangle 1"/>
          <p:cNvSpPr>
            <a:spLocks noChangeArrowheads="1"/>
          </p:cNvSpPr>
          <p:nvPr/>
        </p:nvSpPr>
        <p:spPr bwMode="auto">
          <a:xfrm>
            <a:off x="714348" y="1571612"/>
            <a:ext cx="8143932" cy="2318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ct val="0"/>
              </a:spcAft>
              <a:buClrTx/>
              <a:buSzTx/>
              <a:buFont typeface="+mj-lt"/>
              <a:buAutoNum type="arabicPeriod" startAt="2"/>
              <a:tabLst/>
            </a:pPr>
            <a:r>
              <a:rPr kumimoji="0" lang="sr-Cyrl-RS" sz="2000" b="1" i="0" u="none" strike="noStrike" cap="none" normalizeH="0" baseline="0" dirty="0" smtClean="0">
                <a:ln>
                  <a:noFill/>
                </a:ln>
                <a:solidFill>
                  <a:schemeClr val="accent1"/>
                </a:solidFill>
                <a:effectLst/>
                <a:latin typeface="Calibri" pitchFamily="34" charset="0"/>
                <a:ea typeface="Calibri" pitchFamily="34" charset="0"/>
                <a:cs typeface="Times New Roman" pitchFamily="18" charset="0"/>
              </a:rPr>
              <a:t>Како најбрже преко моста?</a:t>
            </a:r>
          </a:p>
          <a:p>
            <a:pPr lvl="0" indent="269875" algn="just" eaLnBrk="0" hangingPunct="0"/>
            <a:r>
              <a:rPr lang="en-US" sz="2000" dirty="0" err="1" smtClean="0">
                <a:solidFill>
                  <a:srgbClr val="92D050"/>
                </a:solidFill>
                <a:latin typeface="Calibri" pitchFamily="34" charset="0"/>
              </a:rPr>
              <a:t>Ноћ</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Дечак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мама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тата</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бака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требало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пређу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моста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другу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обалу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реке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Имају</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само</a:t>
            </a:r>
            <a:r>
              <a:rPr lang="en-US" sz="2000" smtClean="0">
                <a:solidFill>
                  <a:srgbClr val="92D050"/>
                </a:solidFill>
                <a:latin typeface="Calibri" pitchFamily="34" charset="0"/>
              </a:rPr>
              <a:t> јед</a:t>
            </a:r>
            <a:r>
              <a:rPr lang="sr-Cyrl-RS" sz="2000" smtClean="0">
                <a:solidFill>
                  <a:srgbClr val="92D050"/>
                </a:solidFill>
                <a:latin typeface="Calibri" pitchFamily="34" charset="0"/>
              </a:rPr>
              <a:t>ан</a:t>
            </a:r>
            <a:r>
              <a:rPr lang="en-US" sz="2000" smtClean="0">
                <a:solidFill>
                  <a:srgbClr val="92D050"/>
                </a:solidFill>
                <a:latin typeface="Calibri" pitchFamily="34" charset="0"/>
              </a:rPr>
              <a:t> </a:t>
            </a:r>
            <a:r>
              <a:rPr lang="sr-Cyrl-RS" sz="2000" dirty="0" smtClean="0">
                <a:solidFill>
                  <a:srgbClr val="92D050"/>
                </a:solidFill>
                <a:latin typeface="Calibri" pitchFamily="34" charset="0"/>
              </a:rPr>
              <a:t>фењер (или </a:t>
            </a:r>
            <a:r>
              <a:rPr lang="en-US" sz="2000" dirty="0" err="1" smtClean="0">
                <a:solidFill>
                  <a:srgbClr val="92D050"/>
                </a:solidFill>
                <a:latin typeface="Calibri" pitchFamily="34" charset="0"/>
              </a:rPr>
              <a:t>батеријску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лампу</a:t>
            </a:r>
            <a:r>
              <a:rPr lang="sr-Cyrl-RS" sz="2000" dirty="0" smtClean="0">
                <a:solidFill>
                  <a:srgbClr val="92D050"/>
                </a:solidFill>
                <a:latin typeface="Calibri" pitchFamily="34" charset="0"/>
              </a:rPr>
              <a:t>)</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моста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могу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истовремено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ићи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највише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две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особе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обавезно</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са</a:t>
            </a:r>
            <a:r>
              <a:rPr lang="en-US" sz="2000" smtClean="0">
                <a:solidFill>
                  <a:srgbClr val="92D050"/>
                </a:solidFill>
                <a:latin typeface="Calibri" pitchFamily="34" charset="0"/>
              </a:rPr>
              <a:t> </a:t>
            </a:r>
            <a:r>
              <a:rPr lang="sr-Cyrl-RS" sz="2000" smtClean="0">
                <a:solidFill>
                  <a:srgbClr val="92D050"/>
                </a:solidFill>
                <a:latin typeface="Calibri" pitchFamily="34" charset="0"/>
              </a:rPr>
              <a:t>фењером</a:t>
            </a:r>
            <a:r>
              <a:rPr lang="en-US" sz="2000" smtClean="0">
                <a:solidFill>
                  <a:srgbClr val="92D050"/>
                </a:solidFill>
                <a:latin typeface="Calibri" pitchFamily="34" charset="0"/>
              </a:rPr>
              <a:t>. </a:t>
            </a:r>
            <a:r>
              <a:rPr lang="en-US" sz="2000" dirty="0" err="1" smtClean="0">
                <a:solidFill>
                  <a:srgbClr val="92D050"/>
                </a:solidFill>
                <a:latin typeface="Calibri" pitchFamily="34" charset="0"/>
              </a:rPr>
              <a:t>Отац</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може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пређе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моста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a:t>
            </a:r>
            <a:r>
              <a:rPr lang="en-US" sz="2000" dirty="0" smtClean="0">
                <a:solidFill>
                  <a:srgbClr val="92D050"/>
                </a:solidFill>
                <a:latin typeface="Calibri" pitchFamily="34" charset="0"/>
              </a:rPr>
              <a:t> 1 </a:t>
            </a:r>
            <a:r>
              <a:rPr lang="en-US" sz="2000" dirty="0" err="1" smtClean="0">
                <a:solidFill>
                  <a:srgbClr val="92D050"/>
                </a:solidFill>
                <a:latin typeface="Calibri" pitchFamily="34" charset="0"/>
              </a:rPr>
              <a:t>минут</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дечак</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за</a:t>
            </a:r>
            <a:r>
              <a:rPr lang="en-US" sz="2000" smtClean="0">
                <a:solidFill>
                  <a:srgbClr val="92D050"/>
                </a:solidFill>
                <a:latin typeface="Calibri" pitchFamily="34" charset="0"/>
              </a:rPr>
              <a:t> </a:t>
            </a:r>
            <a:r>
              <a:rPr lang="sr-Cyrl-RS" sz="2000" smtClean="0">
                <a:solidFill>
                  <a:srgbClr val="92D050"/>
                </a:solidFill>
                <a:latin typeface="Calibri" pitchFamily="34" charset="0"/>
              </a:rPr>
              <a:t>2</a:t>
            </a:r>
            <a:r>
              <a:rPr lang="en-US" sz="2000" smtClean="0">
                <a:solidFill>
                  <a:srgbClr val="92D050"/>
                </a:solidFill>
                <a:latin typeface="Calibri" pitchFamily="34" charset="0"/>
              </a:rPr>
              <a:t>, </a:t>
            </a:r>
            <a:r>
              <a:rPr lang="en-US" sz="2000" dirty="0" err="1" smtClean="0">
                <a:solidFill>
                  <a:srgbClr val="92D050"/>
                </a:solidFill>
                <a:latin typeface="Calibri" pitchFamily="34" charset="0"/>
              </a:rPr>
              <a:t>мама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a:t>
            </a:r>
            <a:r>
              <a:rPr lang="en-US" sz="2000" dirty="0" smtClean="0">
                <a:solidFill>
                  <a:srgbClr val="92D050"/>
                </a:solidFill>
                <a:latin typeface="Calibri" pitchFamily="34" charset="0"/>
              </a:rPr>
              <a:t> 5, а </a:t>
            </a:r>
            <a:r>
              <a:rPr lang="en-US" sz="2000" dirty="0" err="1" smtClean="0">
                <a:solidFill>
                  <a:srgbClr val="92D050"/>
                </a:solidFill>
                <a:latin typeface="Calibri" pitchFamily="34" charset="0"/>
              </a:rPr>
              <a:t>бака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a:t>
            </a:r>
            <a:r>
              <a:rPr lang="en-US" sz="2000" dirty="0" smtClean="0">
                <a:solidFill>
                  <a:srgbClr val="92D050"/>
                </a:solidFill>
                <a:latin typeface="Calibri" pitchFamily="34" charset="0"/>
              </a:rPr>
              <a:t> 10 </a:t>
            </a:r>
            <a:r>
              <a:rPr lang="en-US" sz="2000" dirty="0" err="1" smtClean="0">
                <a:solidFill>
                  <a:srgbClr val="92D050"/>
                </a:solidFill>
                <a:latin typeface="Calibri" pitchFamily="34" charset="0"/>
              </a:rPr>
              <a:t>минута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најкраће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време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они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могу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пређу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другу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обалу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реке</a:t>
            </a:r>
            <a:r>
              <a:rPr lang="en-US" sz="2000" dirty="0" smtClean="0">
                <a:solidFill>
                  <a:srgbClr val="92D050"/>
                </a:solidFill>
                <a:latin typeface="Calibri" pitchFamily="34" charset="0"/>
              </a:rPr>
              <a:t>?</a:t>
            </a:r>
            <a:endParaRPr kumimoji="0" lang="en-US" sz="2000" b="0" i="0" u="none" strike="noStrike" cap="none" normalizeH="0" baseline="0" dirty="0" smtClean="0">
              <a:ln>
                <a:noFill/>
              </a:ln>
              <a:solidFill>
                <a:srgbClr val="92D050"/>
              </a:solidFill>
              <a:effectLst/>
              <a:latin typeface="Calibri" pitchFamily="34" charset="0"/>
              <a:cs typeface="Arial" pitchFamily="34" charset="0"/>
            </a:endParaRPr>
          </a:p>
        </p:txBody>
      </p:sp>
      <p:sp>
        <p:nvSpPr>
          <p:cNvPr id="10" name="Rectangle 9"/>
          <p:cNvSpPr/>
          <p:nvPr/>
        </p:nvSpPr>
        <p:spPr>
          <a:xfrm>
            <a:off x="714348" y="3786190"/>
            <a:ext cx="8143932" cy="2862322"/>
          </a:xfrm>
          <a:prstGeom prst="rect">
            <a:avLst/>
          </a:prstGeom>
        </p:spPr>
        <p:txBody>
          <a:bodyPr wrap="square">
            <a:spAutoFit/>
          </a:bodyPr>
          <a:lstStyle/>
          <a:p>
            <a:pPr lvl="0" indent="269875" algn="just">
              <a:buFont typeface="+mj-lt"/>
              <a:buAutoNum type="arabicPeriod" startAt="3"/>
            </a:pPr>
            <a:r>
              <a:rPr lang="sr-Cyrl-RS" sz="2000" b="1" dirty="0" smtClean="0">
                <a:solidFill>
                  <a:schemeClr val="accent1"/>
                </a:solidFill>
                <a:latin typeface="Calibri" pitchFamily="34" charset="0"/>
                <a:ea typeface="Calibri" pitchFamily="34" charset="0"/>
                <a:cs typeface="Times New Roman" pitchFamily="18" charset="0"/>
              </a:rPr>
              <a:t>Изометријске трансформације</a:t>
            </a:r>
          </a:p>
          <a:p>
            <a:pPr lvl="0" indent="269875" algn="just" eaLnBrk="0" hangingPunct="0"/>
            <a:r>
              <a:rPr lang="sr-Cyrl-RS" sz="2000" dirty="0" smtClean="0">
                <a:solidFill>
                  <a:srgbClr val="92D050"/>
                </a:solidFill>
                <a:latin typeface="Calibri" pitchFamily="34" charset="0"/>
              </a:rPr>
              <a:t>На сцени је 5 ученика. Наставник на под поставља испружен метар, поставља стрелицу (смер вектора) и замоли једног од ученика (тачка </a:t>
            </a:r>
            <a:r>
              <a:rPr lang="sr-Cyrl-RS" sz="2000" i="1" dirty="0" smtClean="0">
                <a:solidFill>
                  <a:srgbClr val="92D050"/>
                </a:solidFill>
                <a:latin typeface="Calibri" pitchFamily="34" charset="0"/>
              </a:rPr>
              <a:t>А</a:t>
            </a:r>
            <a:r>
              <a:rPr lang="sr-Cyrl-RS" sz="2000" dirty="0" smtClean="0">
                <a:solidFill>
                  <a:srgbClr val="92D050"/>
                </a:solidFill>
                <a:latin typeface="Calibri" pitchFamily="34" charset="0"/>
              </a:rPr>
              <a:t>) да заузме положај тела као да је заустављен у покрету. Захтев задатка је да се остали ученици поставе на сцени тако да буду изометријске слике првог ученика и то:</a:t>
            </a:r>
          </a:p>
          <a:p>
            <a:pPr marL="625475" lvl="0" indent="-271463" algn="just" eaLnBrk="0" hangingPunct="0">
              <a:buAutoNum type="arabicPeriod"/>
            </a:pPr>
            <a:r>
              <a:rPr lang="en-US" sz="2000" dirty="0" smtClean="0">
                <a:solidFill>
                  <a:srgbClr val="92D050"/>
                </a:solidFill>
                <a:latin typeface="Calibri" pitchFamily="34" charset="0"/>
                <a:cs typeface="Arial" pitchFamily="34" charset="0"/>
              </a:rPr>
              <a:t>T</a:t>
            </a:r>
            <a:r>
              <a:rPr lang="sr-Cyrl-RS" sz="2000" dirty="0" smtClean="0">
                <a:solidFill>
                  <a:srgbClr val="92D050"/>
                </a:solidFill>
                <a:latin typeface="Calibri" pitchFamily="34" charset="0"/>
                <a:cs typeface="Arial" pitchFamily="34" charset="0"/>
              </a:rPr>
              <a:t>ачка </a:t>
            </a:r>
            <a:r>
              <a:rPr lang="en-US" sz="2000" i="1" dirty="0" smtClean="0">
                <a:solidFill>
                  <a:srgbClr val="92D050"/>
                </a:solidFill>
                <a:latin typeface="Calibri" pitchFamily="34" charset="0"/>
                <a:cs typeface="Arial" pitchFamily="34" charset="0"/>
              </a:rPr>
              <a:t>B</a:t>
            </a:r>
            <a:r>
              <a:rPr lang="en-US" sz="2000" dirty="0" smtClean="0">
                <a:solidFill>
                  <a:srgbClr val="92D050"/>
                </a:solidFill>
                <a:latin typeface="Calibri" pitchFamily="34" charset="0"/>
                <a:cs typeface="Arial" pitchFamily="34" charset="0"/>
              </a:rPr>
              <a:t> je </a:t>
            </a:r>
            <a:r>
              <a:rPr lang="sr-Cyrl-RS" sz="2000" dirty="0" smtClean="0">
                <a:solidFill>
                  <a:srgbClr val="92D050"/>
                </a:solidFill>
                <a:latin typeface="Calibri" pitchFamily="34" charset="0"/>
                <a:cs typeface="Arial" pitchFamily="34" charset="0"/>
              </a:rPr>
              <a:t>осносиметрична слика тачке </a:t>
            </a:r>
            <a:r>
              <a:rPr lang="sr-Cyrl-RS" sz="2000" i="1" dirty="0" smtClean="0">
                <a:solidFill>
                  <a:srgbClr val="92D050"/>
                </a:solidFill>
                <a:latin typeface="Calibri" pitchFamily="34" charset="0"/>
                <a:cs typeface="Arial" pitchFamily="34" charset="0"/>
              </a:rPr>
              <a:t>А</a:t>
            </a:r>
            <a:r>
              <a:rPr lang="sr-Cyrl-RS" sz="2000" dirty="0" smtClean="0">
                <a:solidFill>
                  <a:srgbClr val="92D050"/>
                </a:solidFill>
                <a:latin typeface="Calibri" pitchFamily="34" charset="0"/>
                <a:cs typeface="Arial" pitchFamily="34" charset="0"/>
              </a:rPr>
              <a:t> у односу на праву одређену испруженим лењиром.</a:t>
            </a:r>
          </a:p>
          <a:p>
            <a:pPr marL="625475" lvl="0" indent="-271463" algn="just" eaLnBrk="0" hangingPunct="0">
              <a:buAutoNum type="arabicPeriod"/>
            </a:pPr>
            <a:r>
              <a:rPr lang="sr-Cyrl-RS" sz="2000" dirty="0" smtClean="0">
                <a:solidFill>
                  <a:srgbClr val="92D050"/>
                </a:solidFill>
                <a:latin typeface="Calibri" pitchFamily="34" charset="0"/>
                <a:cs typeface="Arial" pitchFamily="34" charset="0"/>
              </a:rPr>
              <a:t>Тачка </a:t>
            </a:r>
            <a:r>
              <a:rPr lang="en-US" sz="2000" i="1" dirty="0" smtClean="0">
                <a:solidFill>
                  <a:srgbClr val="92D050"/>
                </a:solidFill>
                <a:latin typeface="Calibri" pitchFamily="34" charset="0"/>
                <a:cs typeface="Arial" pitchFamily="34" charset="0"/>
              </a:rPr>
              <a:t>C</a:t>
            </a:r>
            <a:r>
              <a:rPr lang="en-US" sz="2000" dirty="0" smtClean="0">
                <a:solidFill>
                  <a:srgbClr val="92D050"/>
                </a:solidFill>
                <a:latin typeface="Calibri" pitchFamily="34" charset="0"/>
                <a:cs typeface="Arial" pitchFamily="34" charset="0"/>
              </a:rPr>
              <a:t> </a:t>
            </a:r>
            <a:r>
              <a:rPr lang="sr-Cyrl-RS" sz="2000" dirty="0" smtClean="0">
                <a:solidFill>
                  <a:srgbClr val="92D050"/>
                </a:solidFill>
                <a:latin typeface="Calibri" pitchFamily="34" charset="0"/>
                <a:cs typeface="Arial" pitchFamily="34" charset="0"/>
              </a:rPr>
              <a:t>је централносиметрична слика тачке </a:t>
            </a:r>
            <a:r>
              <a:rPr lang="sr-Cyrl-RS" sz="2000" i="1" dirty="0" smtClean="0">
                <a:solidFill>
                  <a:srgbClr val="92D050"/>
                </a:solidFill>
                <a:latin typeface="Calibri" pitchFamily="34" charset="0"/>
                <a:cs typeface="Arial" pitchFamily="34" charset="0"/>
              </a:rPr>
              <a:t>А</a:t>
            </a:r>
            <a:r>
              <a:rPr lang="sr-Cyrl-RS" sz="2000" dirty="0" smtClean="0">
                <a:solidFill>
                  <a:srgbClr val="92D050"/>
                </a:solidFill>
                <a:latin typeface="Calibri" pitchFamily="34" charset="0"/>
                <a:cs typeface="Arial" pitchFamily="34" charset="0"/>
              </a:rPr>
              <a:t> у односу на тачку </a:t>
            </a:r>
            <a:r>
              <a:rPr lang="en-US" sz="2000" i="1" dirty="0" smtClean="0">
                <a:solidFill>
                  <a:srgbClr val="92D050"/>
                </a:solidFill>
                <a:latin typeface="Calibri" pitchFamily="34" charset="0"/>
                <a:cs typeface="Arial" pitchFamily="34" charset="0"/>
              </a:rPr>
              <a:t>B</a:t>
            </a:r>
            <a:r>
              <a:rPr lang="sr-Cyrl-RS" sz="2000" dirty="0" smtClean="0">
                <a:solidFill>
                  <a:srgbClr val="92D050"/>
                </a:solidFill>
                <a:latin typeface="Calibri" pitchFamily="34" charset="0"/>
                <a:cs typeface="Arial" pitchFamily="34" charset="0"/>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lnSpc>
                <a:spcPts val="3500"/>
              </a:lnSpc>
            </a:pPr>
            <a:r>
              <a:rPr lang="sr-Cyrl-RS" dirty="0" smtClean="0">
                <a:solidFill>
                  <a:schemeClr val="accent1"/>
                </a:solidFill>
                <a:latin typeface="Calibri" pitchFamily="34" charset="0"/>
              </a:rPr>
              <a:t>Експериментално решавање задатака</a:t>
            </a:r>
            <a:endParaRPr lang="en-US" dirty="0">
              <a:solidFill>
                <a:schemeClr val="accent1"/>
              </a:solidFill>
              <a:latin typeface="Calibri" pitchFamily="34" charset="0"/>
            </a:endParaRPr>
          </a:p>
        </p:txBody>
      </p:sp>
      <p:sp>
        <p:nvSpPr>
          <p:cNvPr id="14" name="Rectangle 13"/>
          <p:cNvSpPr/>
          <p:nvPr/>
        </p:nvSpPr>
        <p:spPr>
          <a:xfrm>
            <a:off x="642910" y="1571612"/>
            <a:ext cx="8286808" cy="2862322"/>
          </a:xfrm>
          <a:prstGeom prst="rect">
            <a:avLst/>
          </a:prstGeom>
        </p:spPr>
        <p:txBody>
          <a:bodyPr wrap="square">
            <a:spAutoFit/>
          </a:bodyPr>
          <a:lstStyle/>
          <a:p>
            <a:pPr marL="623888" lvl="0" indent="-279400" algn="just">
              <a:buFont typeface="+mj-lt"/>
              <a:buAutoNum type="arabicPeriod" startAt="3"/>
            </a:pPr>
            <a:r>
              <a:rPr lang="sr-Cyrl-RS" sz="2000" dirty="0" smtClean="0">
                <a:solidFill>
                  <a:srgbClr val="92D050"/>
                </a:solidFill>
                <a:latin typeface="Calibri" pitchFamily="34" charset="0"/>
                <a:cs typeface="Arial" pitchFamily="34" charset="0"/>
              </a:rPr>
              <a:t>Тачка </a:t>
            </a:r>
            <a:r>
              <a:rPr lang="en-US" sz="2000" i="1" dirty="0" smtClean="0">
                <a:solidFill>
                  <a:srgbClr val="92D050"/>
                </a:solidFill>
                <a:latin typeface="Calibri" pitchFamily="34" charset="0"/>
                <a:cs typeface="Arial" pitchFamily="34" charset="0"/>
              </a:rPr>
              <a:t>D</a:t>
            </a:r>
            <a:r>
              <a:rPr lang="en-US" sz="2000" dirty="0" smtClean="0">
                <a:solidFill>
                  <a:srgbClr val="92D050"/>
                </a:solidFill>
                <a:latin typeface="Calibri" pitchFamily="34" charset="0"/>
                <a:cs typeface="Arial" pitchFamily="34" charset="0"/>
              </a:rPr>
              <a:t> </a:t>
            </a:r>
            <a:r>
              <a:rPr lang="sr-Cyrl-RS" sz="2000" dirty="0" smtClean="0">
                <a:solidFill>
                  <a:srgbClr val="92D050"/>
                </a:solidFill>
                <a:latin typeface="Calibri" pitchFamily="34" charset="0"/>
                <a:cs typeface="Arial" pitchFamily="34" charset="0"/>
              </a:rPr>
              <a:t>се добија ротацијом тачке </a:t>
            </a:r>
            <a:r>
              <a:rPr lang="sr-Cyrl-RS" sz="2000" i="1" dirty="0" smtClean="0">
                <a:solidFill>
                  <a:srgbClr val="92D050"/>
                </a:solidFill>
                <a:latin typeface="Calibri" pitchFamily="34" charset="0"/>
                <a:cs typeface="Arial" pitchFamily="34" charset="0"/>
              </a:rPr>
              <a:t>А</a:t>
            </a:r>
            <a:r>
              <a:rPr lang="sr-Cyrl-RS" sz="2000" dirty="0" smtClean="0">
                <a:solidFill>
                  <a:srgbClr val="92D050"/>
                </a:solidFill>
                <a:latin typeface="Calibri" pitchFamily="34" charset="0"/>
                <a:cs typeface="Arial" pitchFamily="34" charset="0"/>
              </a:rPr>
              <a:t> у односу на тачку </a:t>
            </a:r>
            <a:r>
              <a:rPr lang="en-US" sz="2000" i="1" dirty="0" smtClean="0">
                <a:solidFill>
                  <a:srgbClr val="92D050"/>
                </a:solidFill>
                <a:latin typeface="Calibri" pitchFamily="34" charset="0"/>
                <a:cs typeface="Arial" pitchFamily="34" charset="0"/>
              </a:rPr>
              <a:t>C</a:t>
            </a:r>
            <a:r>
              <a:rPr lang="sr-Cyrl-RS" sz="2000" i="1" dirty="0" smtClean="0">
                <a:solidFill>
                  <a:srgbClr val="92D050"/>
                </a:solidFill>
                <a:latin typeface="Calibri" pitchFamily="34" charset="0"/>
                <a:cs typeface="Arial" pitchFamily="34" charset="0"/>
              </a:rPr>
              <a:t> </a:t>
            </a:r>
            <a:r>
              <a:rPr lang="sr-Cyrl-RS" sz="2000" dirty="0" smtClean="0">
                <a:solidFill>
                  <a:srgbClr val="92D050"/>
                </a:solidFill>
                <a:latin typeface="Calibri" pitchFamily="34" charset="0"/>
                <a:cs typeface="Arial" pitchFamily="34" charset="0"/>
              </a:rPr>
              <a:t>за угао -60°.</a:t>
            </a:r>
          </a:p>
          <a:p>
            <a:pPr marL="623888" lvl="0" indent="-279400" algn="just" eaLnBrk="0" hangingPunct="0">
              <a:buFont typeface="+mj-lt"/>
              <a:buAutoNum type="arabicPeriod" startAt="3"/>
            </a:pPr>
            <a:r>
              <a:rPr lang="sr-Cyrl-RS" sz="2000" dirty="0" smtClean="0">
                <a:solidFill>
                  <a:srgbClr val="92D050"/>
                </a:solidFill>
                <a:latin typeface="Calibri" pitchFamily="34" charset="0"/>
                <a:cs typeface="Arial" pitchFamily="34" charset="0"/>
              </a:rPr>
              <a:t>Тачка </a:t>
            </a:r>
            <a:r>
              <a:rPr lang="sr-Cyrl-RS" sz="2000" i="1" dirty="0" smtClean="0">
                <a:solidFill>
                  <a:srgbClr val="92D050"/>
                </a:solidFill>
                <a:latin typeface="Calibri" pitchFamily="34" charset="0"/>
                <a:cs typeface="Arial" pitchFamily="34" charset="0"/>
              </a:rPr>
              <a:t>Е </a:t>
            </a:r>
            <a:r>
              <a:rPr lang="sr-Cyrl-RS" sz="2000" dirty="0" smtClean="0">
                <a:solidFill>
                  <a:srgbClr val="92D050"/>
                </a:solidFill>
                <a:latin typeface="Calibri" pitchFamily="34" charset="0"/>
                <a:cs typeface="Arial" pitchFamily="34" charset="0"/>
              </a:rPr>
              <a:t>се добија транслацијом тачке </a:t>
            </a:r>
            <a:r>
              <a:rPr lang="sr-Cyrl-RS" sz="2000" i="1" dirty="0" smtClean="0">
                <a:solidFill>
                  <a:srgbClr val="92D050"/>
                </a:solidFill>
                <a:latin typeface="Calibri" pitchFamily="34" charset="0"/>
                <a:cs typeface="Arial" pitchFamily="34" charset="0"/>
              </a:rPr>
              <a:t>А </a:t>
            </a:r>
            <a:r>
              <a:rPr lang="sr-Cyrl-RS" sz="2000" dirty="0" smtClean="0">
                <a:solidFill>
                  <a:srgbClr val="92D050"/>
                </a:solidFill>
                <a:latin typeface="Calibri" pitchFamily="34" charset="0"/>
                <a:cs typeface="Arial" pitchFamily="34" charset="0"/>
              </a:rPr>
              <a:t>за вектор одређен постављеним металним метром.</a:t>
            </a:r>
          </a:p>
          <a:p>
            <a:pPr indent="354013" algn="just" eaLnBrk="0" hangingPunct="0"/>
            <a:r>
              <a:rPr lang="sr-Cyrl-RS" sz="2000" dirty="0" smtClean="0">
                <a:solidFill>
                  <a:srgbClr val="92D050"/>
                </a:solidFill>
                <a:latin typeface="Calibri" pitchFamily="34" charset="0"/>
                <a:cs typeface="Arial" pitchFamily="34" charset="0"/>
              </a:rPr>
              <a:t>Различите делове задатка решавају различити ученици. Они по сцени размештају ученике који представљају тачке, али тако што им је дозвољено да их на одговарајуће место воде међусобно се додирујући само врховима кажипрста, при чему вођени ученик жмури. Након што га постави на одређено место на сцени, ученик </a:t>
            </a:r>
            <a:r>
              <a:rPr lang="sr-Cyrl-RS" sz="2000" dirty="0" smtClean="0">
                <a:solidFill>
                  <a:srgbClr val="92D050"/>
                </a:solidFill>
                <a:latin typeface="Calibri" pitchFamily="34" charset="0"/>
              </a:rPr>
              <a:t>„ваја изометричну слику” у жељени положај.</a:t>
            </a:r>
            <a:endParaRPr lang="sr-Cyrl-RS" sz="2000" i="1" dirty="0" smtClean="0">
              <a:solidFill>
                <a:srgbClr val="92D050"/>
              </a:solidFill>
              <a:latin typeface="Calibri" pitchFamily="34" charset="0"/>
              <a:cs typeface="Arial" pitchFamily="34" charset="0"/>
            </a:endParaRPr>
          </a:p>
        </p:txBody>
      </p:sp>
      <p:pic>
        <p:nvPicPr>
          <p:cNvPr id="15362" name="Picture 2" descr="C:\Users\Korisnik\Desktop\Dramatematika upotrebljane slike\Picture27.jpg"/>
          <p:cNvPicPr>
            <a:picLocks noChangeAspect="1" noChangeArrowheads="1"/>
          </p:cNvPicPr>
          <p:nvPr/>
        </p:nvPicPr>
        <p:blipFill>
          <a:blip r:embed="rId2"/>
          <a:srcRect/>
          <a:stretch>
            <a:fillRect/>
          </a:stretch>
        </p:blipFill>
        <p:spPr bwMode="auto">
          <a:xfrm>
            <a:off x="1285852" y="4359275"/>
            <a:ext cx="3328987" cy="2498725"/>
          </a:xfrm>
          <a:prstGeom prst="rect">
            <a:avLst/>
          </a:prstGeom>
          <a:noFill/>
        </p:spPr>
      </p:pic>
      <p:pic>
        <p:nvPicPr>
          <p:cNvPr id="15363" name="Picture 3" descr="C:\Users\Korisnik\Desktop\Dramatematika upotrebljane slike\Picture28.jpg"/>
          <p:cNvPicPr>
            <a:picLocks noChangeAspect="1" noChangeArrowheads="1"/>
          </p:cNvPicPr>
          <p:nvPr/>
        </p:nvPicPr>
        <p:blipFill>
          <a:blip r:embed="rId3"/>
          <a:srcRect/>
          <a:stretch>
            <a:fillRect/>
          </a:stretch>
        </p:blipFill>
        <p:spPr bwMode="auto">
          <a:xfrm>
            <a:off x="4857752" y="4359275"/>
            <a:ext cx="3328987" cy="2498725"/>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ТВ дебата</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00174"/>
            <a:ext cx="8143932" cy="3071834"/>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За ову вежбу је неопходно да наставник одлично познаје капацитете и потенцијале одељења са којим ради, као и индивидуалне способности и афинитете ученика.</a:t>
            </a:r>
          </a:p>
          <a:p>
            <a:pPr marL="271463" indent="-271463" algn="just">
              <a:buFont typeface="Wingdings" pitchFamily="2" charset="2"/>
              <a:buChar char="Ø"/>
            </a:pPr>
            <a:r>
              <a:rPr lang="sr-Cyrl-RS" sz="2000" dirty="0" smtClean="0">
                <a:solidFill>
                  <a:schemeClr val="bg2"/>
                </a:solidFill>
                <a:latin typeface="Calibri" pitchFamily="34" charset="0"/>
              </a:rPr>
              <a:t>Успешност вежбе зависи од добре поделе улога и припремљености учесника и водитеља дебате. </a:t>
            </a:r>
          </a:p>
          <a:p>
            <a:pPr marL="271463" indent="-271463" algn="just">
              <a:buFont typeface="Wingdings" pitchFamily="2" charset="2"/>
              <a:buChar char="Ø"/>
            </a:pPr>
            <a:r>
              <a:rPr lang="sr-Cyrl-RS" sz="2000" dirty="0" smtClean="0">
                <a:solidFill>
                  <a:schemeClr val="bg2"/>
                </a:solidFill>
                <a:latin typeface="Calibri" pitchFamily="34" charset="0"/>
              </a:rPr>
              <a:t>Будући да се ради о активности отворене форме у којој се од ученика очекује импровизација, лако се може десити да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исклизне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из теме, па од наставника захтева пажљиво праћење тока вежбе и правовремено реаговање.</a:t>
            </a:r>
          </a:p>
        </p:txBody>
      </p:sp>
      <p:sp>
        <p:nvSpPr>
          <p:cNvPr id="6" name="Rectangle 5"/>
          <p:cNvSpPr/>
          <p:nvPr/>
        </p:nvSpPr>
        <p:spPr>
          <a:xfrm>
            <a:off x="714348" y="4357694"/>
            <a:ext cx="8143932" cy="2246769"/>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продубљивање знања о теми учења (дебате);</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развијање критичког мишљења;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подстицање креативности, маште и сналажљивости у непознатој ситуацији;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развијање говорничких вештина и овладавање вештинама успешне комуникације.</a:t>
            </a:r>
          </a:p>
        </p:txBody>
      </p:sp>
      <p:sp>
        <p:nvSpPr>
          <p:cNvPr id="7" name="Rectangle 6"/>
          <p:cNvSpPr/>
          <p:nvPr/>
        </p:nvSpPr>
        <p:spPr>
          <a:xfrm>
            <a:off x="714348" y="6457890"/>
            <a:ext cx="3015890" cy="400110"/>
          </a:xfrm>
          <a:prstGeom prst="rect">
            <a:avLst/>
          </a:prstGeom>
        </p:spPr>
        <p:txBody>
          <a:bodyPr wrap="none">
            <a:spAutoFit/>
          </a:bodyPr>
          <a:lstStyle/>
          <a:p>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 минута</a:t>
            </a:r>
            <a:endParaRPr lang="en-US" sz="2000" dirty="0"/>
          </a:p>
        </p:txBody>
      </p:sp>
      <p:pic>
        <p:nvPicPr>
          <p:cNvPr id="1029" name="Picture 5" descr="C:\Users\Korisnik\Desktop\Tv.jpg"/>
          <p:cNvPicPr>
            <a:picLocks noChangeAspect="1" noChangeArrowheads="1"/>
          </p:cNvPicPr>
          <p:nvPr/>
        </p:nvPicPr>
        <p:blipFill>
          <a:blip r:embed="rId2"/>
          <a:srcRect/>
          <a:stretch>
            <a:fillRect/>
          </a:stretch>
        </p:blipFill>
        <p:spPr bwMode="auto">
          <a:xfrm>
            <a:off x="7143768" y="0"/>
            <a:ext cx="1297496" cy="141884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85786" y="1571612"/>
            <a:ext cx="8072494" cy="5286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Припрема вежбе </a:t>
            </a:r>
            <a:endParaRPr lang="en-US" sz="2000" b="1" dirty="0" smtClean="0">
              <a:solidFill>
                <a:schemeClr val="accent1"/>
              </a:solidFill>
              <a:latin typeface="Calibri" pitchFamily="34" charset="0"/>
            </a:endParaRPr>
          </a:p>
          <a:p>
            <a:pPr algn="ctr"/>
            <a:endParaRPr lang="sr-Cyrl-RS" sz="500" b="1" dirty="0" smtClean="0">
              <a:solidFill>
                <a:schemeClr val="accent1"/>
              </a:solidFill>
              <a:latin typeface="Calibri" pitchFamily="34" charset="0"/>
            </a:endParaRPr>
          </a:p>
          <a:p>
            <a:pPr indent="354013" algn="just"/>
            <a:r>
              <a:rPr lang="sr-Cyrl-RS" sz="2000" dirty="0" smtClean="0">
                <a:solidFill>
                  <a:schemeClr val="bg2"/>
                </a:solidFill>
                <a:latin typeface="Calibri" pitchFamily="34" charset="0"/>
              </a:rPr>
              <a:t>Приликом припреме ове вежбе наставник бира дебатере и водитеља у складу са њиховим афинитетима и особинама личности. Улоге би требало поделити неколико дана пре планираног дана реализовања активности. Било би добро да су за сваку улогу одабрана по два ученика како би током припремања ученици међусобно сарађивали и како би се избегла могућност отказивања вежбе.</a:t>
            </a:r>
          </a:p>
          <a:p>
            <a:pPr indent="354013" algn="just"/>
            <a:r>
              <a:rPr lang="sr-Cyrl-RS" sz="2000" dirty="0" smtClean="0">
                <a:solidFill>
                  <a:schemeClr val="bg2"/>
                </a:solidFill>
                <a:latin typeface="Calibri" pitchFamily="34" charset="0"/>
              </a:rPr>
              <a:t>Дебата би требало да има водитеља и, зависно од теме дебате, 2 до 4 учесника. Учесници дебате могу у паровима заступати исту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идеју</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(став) или сваки од дебатера може заступати различито становиште. Било би добро да ученици који супротстављају мишљења имају једнако или слично искуство у дебатовању. Да би се избегло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исклизавање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из теме, наставник би требало да са сваким паром проанализира њихову улогу и аргументе које ће користити.</a:t>
            </a:r>
          </a:p>
          <a:p>
            <a:pPr indent="354013" algn="just"/>
            <a:r>
              <a:rPr lang="sr-Cyrl-RS" sz="2000" dirty="0" smtClean="0">
                <a:solidFill>
                  <a:schemeClr val="bg2"/>
                </a:solidFill>
                <a:latin typeface="Calibri" pitchFamily="34" charset="0"/>
              </a:rPr>
              <a:t>Теме за дебатовање могу бити различите, зависно од разреда у коме се дебата примењује. Ученици могу заступати једну од математичких идеја (нпр. еуклидска против хиперболичке геометрије) или појам.</a:t>
            </a:r>
            <a:endParaRPr lang="en-US" sz="2000" dirty="0">
              <a:solidFill>
                <a:schemeClr val="bg2"/>
              </a:solidFill>
              <a:latin typeface="Calibri" pitchFamily="34" charset="0"/>
            </a:endParaRP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ТВ дебата</a:t>
            </a:r>
            <a:endParaRPr lang="en-US" dirty="0">
              <a:solidFill>
                <a:schemeClr val="accent1"/>
              </a:solidFill>
              <a:latin typeface="Calibri" pitchFamily="34" charset="0"/>
            </a:endParaRPr>
          </a:p>
        </p:txBody>
      </p:sp>
      <p:pic>
        <p:nvPicPr>
          <p:cNvPr id="5" name="Picture 5" descr="C:\Users\Korisnik\Desktop\Tv.jpg"/>
          <p:cNvPicPr>
            <a:picLocks noChangeAspect="1" noChangeArrowheads="1"/>
          </p:cNvPicPr>
          <p:nvPr/>
        </p:nvPicPr>
        <p:blipFill>
          <a:blip r:embed="rId2"/>
          <a:srcRect/>
          <a:stretch>
            <a:fillRect/>
          </a:stretch>
        </p:blipFill>
        <p:spPr bwMode="auto">
          <a:xfrm>
            <a:off x="7143768" y="0"/>
            <a:ext cx="1297496" cy="1418844"/>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85786" y="1571612"/>
            <a:ext cx="8072494" cy="5286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4013" algn="just"/>
            <a:r>
              <a:rPr lang="sr-Cyrl-RS" sz="2000" dirty="0" smtClean="0">
                <a:solidFill>
                  <a:schemeClr val="bg2"/>
                </a:solidFill>
                <a:latin typeface="Calibri" pitchFamily="34" charset="0"/>
              </a:rPr>
              <a:t>Вежба је реализована на часу математике у трећем разреду гимназије, а ученици су дебатовали о конусним пресецима (елипса против параболе). Слична вежба је приказана и на радионици у оквиру манифестације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Мај – месец математике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при чему су у њој учествовала три дебатера (елипса, хипербола, парабола), док је водитељка објаснила зашто је </a:t>
            </a:r>
            <a:r>
              <a:rPr lang="sr-Cyrl-RS" sz="2000" smtClean="0">
                <a:solidFill>
                  <a:schemeClr val="bg2"/>
                </a:solidFill>
                <a:latin typeface="Calibri" pitchFamily="34" charset="0"/>
              </a:rPr>
              <a:t>четврти члан </a:t>
            </a:r>
            <a:r>
              <a:rPr lang="sr-Cyrl-RS" sz="2000" dirty="0" smtClean="0">
                <a:solidFill>
                  <a:schemeClr val="bg2"/>
                </a:solidFill>
                <a:latin typeface="Calibri" pitchFamily="34" charset="0"/>
              </a:rPr>
              <a:t>(кружница) изостао.</a:t>
            </a:r>
          </a:p>
          <a:p>
            <a:pPr indent="354013" algn="just"/>
            <a:endParaRPr lang="sr-Cyrl-RS" sz="500" dirty="0" smtClean="0">
              <a:solidFill>
                <a:schemeClr val="bg2"/>
              </a:solidFill>
              <a:latin typeface="Calibri" pitchFamily="34" charset="0"/>
            </a:endParaRPr>
          </a:p>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indent="354013" algn="just"/>
            <a:r>
              <a:rPr lang="sr-Cyrl-RS" sz="2000" dirty="0" smtClean="0">
                <a:solidFill>
                  <a:schemeClr val="bg2"/>
                </a:solidFill>
                <a:latin typeface="Calibri" pitchFamily="34" charset="0"/>
              </a:rPr>
              <a:t>Водитељ и учесници дебате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излазе</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на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импровизовану </a:t>
            </a:r>
            <a:r>
              <a:rPr lang="en-US" sz="2000" dirty="0" err="1" smtClean="0">
                <a:solidFill>
                  <a:schemeClr val="bg2"/>
                </a:solidFill>
                <a:latin typeface="Calibri" pitchFamily="34" charset="0"/>
              </a:rPr>
              <a:t>сцену</a:t>
            </a:r>
            <a:r>
              <a:rPr lang="sr-Cyrl-RS" sz="2000" dirty="0" smtClean="0">
                <a:solidFill>
                  <a:schemeClr val="bg2"/>
                </a:solidFill>
                <a:latin typeface="Calibri" pitchFamily="34" charset="0"/>
              </a:rPr>
              <a:t>, телевизијски студио</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Преостали ученици представљају публику</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у студију и њихове столице су постављене кружно. </a:t>
            </a:r>
          </a:p>
          <a:p>
            <a:pPr indent="354013" algn="just"/>
            <a:r>
              <a:rPr lang="sr-Cyrl-RS" sz="2000" dirty="0" smtClean="0">
                <a:solidFill>
                  <a:schemeClr val="bg2"/>
                </a:solidFill>
                <a:latin typeface="Calibri" pitchFamily="34" charset="0"/>
              </a:rPr>
              <a:t>Водитељ</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представљ</a:t>
            </a:r>
            <a:r>
              <a:rPr lang="sr-Cyrl-RS" sz="2000" dirty="0" smtClean="0">
                <a:solidFill>
                  <a:schemeClr val="bg2"/>
                </a:solidFill>
                <a:latin typeface="Calibri" pitchFamily="34" charset="0"/>
              </a:rPr>
              <a:t>а</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дебатере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 </a:t>
            </a:r>
            <a:r>
              <a:rPr lang="en-US" sz="2000" dirty="0" smtClean="0">
                <a:solidFill>
                  <a:schemeClr val="bg2"/>
                </a:solidFill>
                <a:latin typeface="Calibri" pitchFamily="34" charset="0"/>
              </a:rPr>
              <a:t>„</a:t>
            </a:r>
            <a:r>
              <a:rPr lang="en-US" sz="2000" dirty="0" err="1" smtClean="0">
                <a:solidFill>
                  <a:schemeClr val="bg2"/>
                </a:solidFill>
                <a:latin typeface="Calibri" pitchFamily="34" charset="0"/>
              </a:rPr>
              <a:t>научник</a:t>
            </a:r>
            <a:r>
              <a:rPr lang="sr-Cyrl-RS" sz="2000" dirty="0" smtClean="0">
                <a:solidFill>
                  <a:schemeClr val="bg2"/>
                </a:solidFill>
                <a:latin typeface="Calibri" pitchFamily="34" charset="0"/>
              </a:rPr>
              <a:t>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 специјализоване за поједине</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научне области о којима се дебатује и објашњава тему и разлог због кога </a:t>
            </a:r>
            <a:r>
              <a:rPr lang="sr-Cyrl-RS" sz="2000" smtClean="0">
                <a:solidFill>
                  <a:schemeClr val="bg2"/>
                </a:solidFill>
                <a:latin typeface="Calibri" pitchFamily="34" charset="0"/>
              </a:rPr>
              <a:t>је она </a:t>
            </a:r>
            <a:r>
              <a:rPr lang="sr-Cyrl-RS" sz="2000" dirty="0" smtClean="0">
                <a:solidFill>
                  <a:schemeClr val="bg2"/>
                </a:solidFill>
                <a:latin typeface="Calibri" pitchFamily="34" charset="0"/>
              </a:rPr>
              <a:t>актуелна. Затим сваком </a:t>
            </a:r>
            <a:r>
              <a:rPr lang="sr-Cyrl-RS" sz="2000" smtClean="0">
                <a:solidFill>
                  <a:schemeClr val="bg2"/>
                </a:solidFill>
                <a:latin typeface="Calibri" pitchFamily="34" charset="0"/>
              </a:rPr>
              <a:t>од учесника </a:t>
            </a:r>
            <a:r>
              <a:rPr lang="sr-Cyrl-RS" sz="2000" dirty="0" smtClean="0">
                <a:solidFill>
                  <a:schemeClr val="bg2"/>
                </a:solidFill>
                <a:latin typeface="Calibri" pitchFamily="34" charset="0"/>
              </a:rPr>
              <a:t>даје реч, како би направили кратак увод у тему са становишта који бране. У другом </a:t>
            </a:r>
            <a:r>
              <a:rPr lang="sr-Cyrl-RS" sz="2000" smtClean="0">
                <a:solidFill>
                  <a:schemeClr val="bg2"/>
                </a:solidFill>
                <a:latin typeface="Calibri" pitchFamily="34" charset="0"/>
              </a:rPr>
              <a:t>делу вежбе, </a:t>
            </a:r>
            <a:r>
              <a:rPr lang="sr-Cyrl-RS" sz="2000" dirty="0" smtClean="0">
                <a:solidFill>
                  <a:schemeClr val="bg2"/>
                </a:solidFill>
                <a:latin typeface="Calibri" pitchFamily="34" charset="0"/>
              </a:rPr>
              <a:t>водитељ поставља унапред припремљена питања учесницима дебате, при чему води рачуна о једнаком времену и шансама које даје </a:t>
            </a:r>
            <a:r>
              <a:rPr lang="sr-Cyrl-RS" sz="2000" smtClean="0">
                <a:solidFill>
                  <a:schemeClr val="bg2"/>
                </a:solidFill>
                <a:latin typeface="Calibri" pitchFamily="34" charset="0"/>
              </a:rPr>
              <a:t>сваком да </a:t>
            </a:r>
            <a:r>
              <a:rPr lang="sr-Cyrl-RS" sz="2000" dirty="0" smtClean="0">
                <a:solidFill>
                  <a:schemeClr val="bg2"/>
                </a:solidFill>
                <a:latin typeface="Calibri" pitchFamily="34" charset="0"/>
              </a:rPr>
              <a:t>искаже сопствено мишљење. </a:t>
            </a:r>
            <a:endParaRPr lang="en-US" sz="2000" dirty="0">
              <a:solidFill>
                <a:schemeClr val="bg2"/>
              </a:solidFill>
              <a:latin typeface="Calibri" pitchFamily="34" charset="0"/>
            </a:endParaRP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ТВ дебата</a:t>
            </a:r>
            <a:endParaRPr lang="en-US" dirty="0">
              <a:solidFill>
                <a:schemeClr val="accent1"/>
              </a:solidFill>
              <a:latin typeface="Calibri" pitchFamily="34" charset="0"/>
            </a:endParaRPr>
          </a:p>
        </p:txBody>
      </p:sp>
      <p:pic>
        <p:nvPicPr>
          <p:cNvPr id="5" name="Picture 5" descr="C:\Users\Korisnik\Desktop\Tv.jpg"/>
          <p:cNvPicPr>
            <a:picLocks noChangeAspect="1" noChangeArrowheads="1"/>
          </p:cNvPicPr>
          <p:nvPr/>
        </p:nvPicPr>
        <p:blipFill>
          <a:blip r:embed="rId2"/>
          <a:srcRect/>
          <a:stretch>
            <a:fillRect/>
          </a:stretch>
        </p:blipFill>
        <p:spPr bwMode="auto">
          <a:xfrm>
            <a:off x="7143768" y="0"/>
            <a:ext cx="1297496" cy="1418844"/>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785786" y="1571612"/>
            <a:ext cx="8001056" cy="164307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4013" algn="just"/>
            <a:r>
              <a:rPr lang="sr-Cyrl-RS" sz="2000" dirty="0" smtClean="0">
                <a:solidFill>
                  <a:schemeClr val="bg2"/>
                </a:solidFill>
                <a:latin typeface="Calibri" pitchFamily="34" charset="0"/>
              </a:rPr>
              <a:t>Водитељ реагује и опомиње дебатере у случају да један другог вређају или се на неки други начин међусобно не уважавају (упадају један другом у реч и слично), односно ако користе непримерен начин комуникације. Наставник, као редитељ дебате, реагује једино у случају изостанка неадекватне реакције водитеља у појединим ситуацијама и</a:t>
            </a:r>
            <a:endParaRPr lang="en-US" sz="2000" dirty="0">
              <a:solidFill>
                <a:schemeClr val="bg2"/>
              </a:solidFill>
              <a:latin typeface="Calibri" pitchFamily="34" charset="0"/>
            </a:endParaRPr>
          </a:p>
        </p:txBody>
      </p:sp>
      <p:sp>
        <p:nvSpPr>
          <p:cNvPr id="4"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ТВ дебата</a:t>
            </a:r>
            <a:endParaRPr lang="en-US" dirty="0">
              <a:solidFill>
                <a:schemeClr val="accent1"/>
              </a:solidFill>
              <a:latin typeface="Calibri" pitchFamily="34" charset="0"/>
            </a:endParaRPr>
          </a:p>
        </p:txBody>
      </p:sp>
      <p:sp>
        <p:nvSpPr>
          <p:cNvPr id="8" name="Rectangle 7"/>
          <p:cNvSpPr/>
          <p:nvPr/>
        </p:nvSpPr>
        <p:spPr>
          <a:xfrm>
            <a:off x="4714876" y="3071810"/>
            <a:ext cx="4071966" cy="2862322"/>
          </a:xfrm>
          <a:prstGeom prst="rect">
            <a:avLst/>
          </a:prstGeom>
        </p:spPr>
        <p:txBody>
          <a:bodyPr wrap="square">
            <a:spAutoFit/>
          </a:bodyPr>
          <a:lstStyle/>
          <a:p>
            <a:pPr algn="just"/>
            <a:r>
              <a:rPr lang="sr-Cyrl-RS" sz="2000" dirty="0" smtClean="0">
                <a:solidFill>
                  <a:schemeClr val="bg2"/>
                </a:solidFill>
                <a:latin typeface="Calibri" pitchFamily="34" charset="0"/>
              </a:rPr>
              <a:t>тада прекида програм и </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пушта рекламе</a:t>
            </a:r>
            <a:r>
              <a:rPr lang="en-US" sz="2000" dirty="0" smtClean="0">
                <a:solidFill>
                  <a:schemeClr val="bg2"/>
                </a:solidFill>
                <a:latin typeface="Calibri" pitchFamily="34" charset="0"/>
              </a:rPr>
              <a:t>“</a:t>
            </a:r>
            <a:r>
              <a:rPr lang="sr-Cyrl-RS" sz="2000" dirty="0" smtClean="0">
                <a:solidFill>
                  <a:schemeClr val="bg2"/>
                </a:solidFill>
                <a:latin typeface="Calibri" pitchFamily="34" charset="0"/>
              </a:rPr>
              <a:t>.</a:t>
            </a:r>
            <a:endParaRPr lang="en-US" sz="2000" dirty="0" smtClean="0">
              <a:solidFill>
                <a:schemeClr val="bg2"/>
              </a:solidFill>
              <a:latin typeface="Calibri" pitchFamily="34" charset="0"/>
            </a:endParaRPr>
          </a:p>
          <a:p>
            <a:pPr indent="354013" algn="just"/>
            <a:r>
              <a:rPr lang="sr-Cyrl-RS" sz="2000" dirty="0" smtClean="0">
                <a:solidFill>
                  <a:schemeClr val="bg2"/>
                </a:solidFill>
                <a:latin typeface="Calibri" pitchFamily="34" charset="0"/>
              </a:rPr>
              <a:t>Завршни део дебате резервисан је за питања публике. Гледаоцима даје и одузима реч водитељ, водећи рачуна о времену. На крају водитељ </a:t>
            </a:r>
            <a:r>
              <a:rPr lang="en-US" sz="2000" dirty="0" err="1" smtClean="0">
                <a:solidFill>
                  <a:schemeClr val="bg2"/>
                </a:solidFill>
                <a:latin typeface="Calibri" pitchFamily="34" charset="0"/>
              </a:rPr>
              <a:t>тражи</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од</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гледалаца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да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гласају</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за</a:t>
            </a:r>
            <a:r>
              <a:rPr lang="en-US" sz="2000" dirty="0" smtClean="0">
                <a:solidFill>
                  <a:schemeClr val="bg2"/>
                </a:solidFill>
                <a:latin typeface="Calibri" pitchFamily="34" charset="0"/>
              </a:rPr>
              <a:t> </a:t>
            </a:r>
            <a:r>
              <a:rPr lang="en-US" sz="2000" dirty="0" err="1" smtClean="0">
                <a:solidFill>
                  <a:schemeClr val="bg2"/>
                </a:solidFill>
                <a:latin typeface="Calibri" pitchFamily="34" charset="0"/>
              </a:rPr>
              <a:t>победнич</a:t>
            </a:r>
            <a:r>
              <a:rPr lang="sr-Cyrl-RS" sz="2000" dirty="0" smtClean="0">
                <a:solidFill>
                  <a:schemeClr val="bg2"/>
                </a:solidFill>
                <a:latin typeface="Calibri" pitchFamily="34" charset="0"/>
              </a:rPr>
              <a:t>ко</a:t>
            </a:r>
            <a:r>
              <a:rPr lang="en-US" sz="2000" dirty="0" smtClean="0">
                <a:solidFill>
                  <a:schemeClr val="bg2"/>
                </a:solidFill>
                <a:latin typeface="Calibri" pitchFamily="34" charset="0"/>
              </a:rPr>
              <a:t> </a:t>
            </a:r>
            <a:r>
              <a:rPr lang="sr-Cyrl-RS" sz="2000" dirty="0" smtClean="0">
                <a:solidFill>
                  <a:schemeClr val="bg2"/>
                </a:solidFill>
                <a:latin typeface="Calibri" pitchFamily="34" charset="0"/>
              </a:rPr>
              <a:t>мишљење у </a:t>
            </a:r>
            <a:r>
              <a:rPr lang="en-US" sz="2000" dirty="0" err="1" smtClean="0">
                <a:solidFill>
                  <a:schemeClr val="bg2"/>
                </a:solidFill>
                <a:latin typeface="Calibri" pitchFamily="34" charset="0"/>
              </a:rPr>
              <a:t>ово</a:t>
            </a:r>
            <a:r>
              <a:rPr lang="sr-Cyrl-RS" sz="2000" dirty="0" smtClean="0">
                <a:solidFill>
                  <a:schemeClr val="bg2"/>
                </a:solidFill>
                <a:latin typeface="Calibri" pitchFamily="34" charset="0"/>
              </a:rPr>
              <a:t>ј</a:t>
            </a:r>
            <a:r>
              <a:rPr lang="en-US" sz="2000" dirty="0" smtClean="0">
                <a:solidFill>
                  <a:schemeClr val="bg2"/>
                </a:solidFill>
                <a:latin typeface="Calibri" pitchFamily="34" charset="0"/>
              </a:rPr>
              <a:t> д</a:t>
            </a:r>
            <a:r>
              <a:rPr lang="sr-Cyrl-RS" sz="2000" dirty="0" smtClean="0">
                <a:solidFill>
                  <a:schemeClr val="bg2"/>
                </a:solidFill>
                <a:latin typeface="Calibri" pitchFamily="34" charset="0"/>
              </a:rPr>
              <a:t>ебати</a:t>
            </a:r>
            <a:r>
              <a:rPr lang="en-US" sz="2000" dirty="0" smtClean="0">
                <a:solidFill>
                  <a:schemeClr val="bg2"/>
                </a:solidFill>
                <a:latin typeface="Calibri" pitchFamily="34" charset="0"/>
              </a:rPr>
              <a:t>.</a:t>
            </a:r>
            <a:endParaRPr lang="en-US" sz="2000" dirty="0"/>
          </a:p>
        </p:txBody>
      </p:sp>
      <p:pic>
        <p:nvPicPr>
          <p:cNvPr id="6" name="Picture 5" descr="C:\Users\Korisnik\Desktop\Tv.jpg"/>
          <p:cNvPicPr>
            <a:picLocks noChangeAspect="1" noChangeArrowheads="1"/>
          </p:cNvPicPr>
          <p:nvPr/>
        </p:nvPicPr>
        <p:blipFill>
          <a:blip r:embed="rId2"/>
          <a:srcRect/>
          <a:stretch>
            <a:fillRect/>
          </a:stretch>
        </p:blipFill>
        <p:spPr bwMode="auto">
          <a:xfrm>
            <a:off x="7072330" y="0"/>
            <a:ext cx="1297496" cy="1418844"/>
          </a:xfrm>
          <a:prstGeom prst="rect">
            <a:avLst/>
          </a:prstGeom>
          <a:noFill/>
        </p:spPr>
      </p:pic>
      <p:pic>
        <p:nvPicPr>
          <p:cNvPr id="3075" name="Picture 3" descr="C:\Users\Korisnik\Desktop\Dramatematika upotrebljane slike\Picture3.jpg"/>
          <p:cNvPicPr>
            <a:picLocks noChangeAspect="1" noChangeArrowheads="1"/>
          </p:cNvPicPr>
          <p:nvPr/>
        </p:nvPicPr>
        <p:blipFill>
          <a:blip r:embed="rId3"/>
          <a:srcRect/>
          <a:stretch>
            <a:fillRect/>
          </a:stretch>
        </p:blipFill>
        <p:spPr bwMode="auto">
          <a:xfrm>
            <a:off x="784800" y="3214800"/>
            <a:ext cx="3925887" cy="2951163"/>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2714644"/>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Динамична игровна активност која се може применити у различитим </a:t>
            </a:r>
            <a:r>
              <a:rPr lang="sr-Cyrl-RS" sz="2000" smtClean="0">
                <a:solidFill>
                  <a:schemeClr val="bg2"/>
                </a:solidFill>
                <a:latin typeface="Calibri" pitchFamily="34" charset="0"/>
              </a:rPr>
              <a:t>деловима часа, </a:t>
            </a:r>
            <a:r>
              <a:rPr lang="sr-Cyrl-RS" sz="2000" dirty="0" smtClean="0">
                <a:solidFill>
                  <a:schemeClr val="bg2"/>
                </a:solidFill>
                <a:latin typeface="Calibri" pitchFamily="34" charset="0"/>
              </a:rPr>
              <a:t>зависно од циља који се жели постићи.</a:t>
            </a:r>
          </a:p>
          <a:p>
            <a:pPr marL="271463" indent="-271463" algn="just">
              <a:buFont typeface="Wingdings" pitchFamily="2" charset="2"/>
              <a:buChar char="Ø"/>
            </a:pPr>
            <a:r>
              <a:rPr lang="sr-Cyrl-RS" sz="2000" dirty="0" smtClean="0">
                <a:solidFill>
                  <a:schemeClr val="bg2"/>
                </a:solidFill>
                <a:latin typeface="Calibri" pitchFamily="34" charset="0"/>
              </a:rPr>
              <a:t>Чешће се користи у основној школи, пре свега због лакшег прилагођавања наставних садржаја захтевима игре, мада се успешно може изводити и у средњој школи.</a:t>
            </a:r>
          </a:p>
          <a:p>
            <a:pPr marL="271463" indent="-271463" algn="just">
              <a:buFont typeface="Wingdings" pitchFamily="2" charset="2"/>
              <a:buChar char="Ø"/>
            </a:pPr>
            <a:r>
              <a:rPr lang="sr-Cyrl-RS" sz="2000" dirty="0" smtClean="0">
                <a:solidFill>
                  <a:srgbClr val="92D050"/>
                </a:solidFill>
                <a:latin typeface="Calibri" pitchFamily="34" charset="0"/>
              </a:rPr>
              <a:t>Ово</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је</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једна</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од</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игара</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које</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пошто</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се играју</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индивидуално</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а</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опет</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у</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оквиру тима</a:t>
            </a:r>
            <a:r>
              <a:rPr lang="pt-BR" sz="2000" dirty="0" smtClean="0">
                <a:solidFill>
                  <a:srgbClr val="92D050"/>
                </a:solidFill>
                <a:latin typeface="Calibri" pitchFamily="34" charset="0"/>
              </a:rPr>
              <a:t>, </a:t>
            </a:r>
            <a:r>
              <a:rPr lang="sr-Cyrl-RS" sz="2000" dirty="0" smtClean="0">
                <a:solidFill>
                  <a:srgbClr val="92D050"/>
                </a:solidFill>
                <a:latin typeface="Calibri" pitchFamily="34" charset="0"/>
              </a:rPr>
              <a:t>умеју</a:t>
            </a:r>
            <a:r>
              <a:rPr lang="pt-BR" sz="2000" dirty="0" smtClean="0">
                <a:solidFill>
                  <a:srgbClr val="92D050"/>
                </a:solidFill>
                <a:latin typeface="Calibri" pitchFamily="34" charset="0"/>
              </a:rPr>
              <a:t> </a:t>
            </a:r>
            <a:r>
              <a:rPr lang="sr-Cyrl-RS" sz="2000" dirty="0" smtClean="0">
                <a:solidFill>
                  <a:srgbClr val="92D050"/>
                </a:solidFill>
                <a:latin typeface="Calibri" pitchFamily="34" charset="0"/>
              </a:rPr>
              <a:t>да</a:t>
            </a:r>
            <a:r>
              <a:rPr lang="pt-BR" sz="2000" dirty="0" smtClean="0">
                <a:solidFill>
                  <a:srgbClr val="92D050"/>
                </a:solidFill>
                <a:latin typeface="Calibri" pitchFamily="34" charset="0"/>
              </a:rPr>
              <a:t> </a:t>
            </a:r>
            <a:r>
              <a:rPr lang="sr-Cyrl-RS" sz="2000" dirty="0" smtClean="0">
                <a:solidFill>
                  <a:srgbClr val="92D050"/>
                </a:solidFill>
                <a:latin typeface="Calibri" pitchFamily="34" charset="0"/>
              </a:rPr>
              <a:t>доведу</a:t>
            </a:r>
            <a:r>
              <a:rPr lang="pt-BR" sz="2000" dirty="0" smtClean="0">
                <a:solidFill>
                  <a:srgbClr val="92D050"/>
                </a:solidFill>
                <a:latin typeface="Calibri" pitchFamily="34" charset="0"/>
              </a:rPr>
              <a:t> </a:t>
            </a:r>
            <a:r>
              <a:rPr lang="sr-Cyrl-RS" sz="2000" dirty="0" smtClean="0">
                <a:solidFill>
                  <a:srgbClr val="92D050"/>
                </a:solidFill>
                <a:latin typeface="Calibri" pitchFamily="34" charset="0"/>
              </a:rPr>
              <a:t>до</a:t>
            </a:r>
            <a:r>
              <a:rPr lang="pt-BR" sz="2000" dirty="0" smtClean="0">
                <a:solidFill>
                  <a:srgbClr val="92D050"/>
                </a:solidFill>
                <a:latin typeface="Calibri" pitchFamily="34" charset="0"/>
              </a:rPr>
              <a:t> </a:t>
            </a:r>
            <a:r>
              <a:rPr lang="sr-Cyrl-RS" sz="2000" dirty="0" smtClean="0">
                <a:solidFill>
                  <a:srgbClr val="92D050"/>
                </a:solidFill>
                <a:latin typeface="Calibri" pitchFamily="34" charset="0"/>
              </a:rPr>
              <a:t>афирмације учесника</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који</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можда</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у</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другим</a:t>
            </a:r>
            <a:r>
              <a:rPr lang="pl-PL" sz="2000" dirty="0" smtClean="0">
                <a:solidFill>
                  <a:srgbClr val="92D050"/>
                </a:solidFill>
                <a:latin typeface="Calibri" pitchFamily="34" charset="0"/>
              </a:rPr>
              <a:t> </a:t>
            </a:r>
            <a:r>
              <a:rPr lang="sr-Cyrl-RS" sz="2000" dirty="0" smtClean="0">
                <a:solidFill>
                  <a:srgbClr val="92D050"/>
                </a:solidFill>
                <a:latin typeface="Calibri" pitchFamily="34" charset="0"/>
              </a:rPr>
              <a:t>пољима нису</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тако</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успешни</a:t>
            </a:r>
            <a:r>
              <a:rPr lang="en-US" sz="2000" dirty="0" smtClean="0">
                <a:solidFill>
                  <a:srgbClr val="92D050"/>
                </a:solidFill>
                <a:latin typeface="Calibri" pitchFamily="34" charset="0"/>
              </a:rPr>
              <a:t>.</a:t>
            </a:r>
            <a:endParaRPr lang="sr-Cyrl-RS" sz="2000" dirty="0" smtClean="0">
              <a:solidFill>
                <a:srgbClr val="92D050"/>
              </a:solidFill>
              <a:latin typeface="Calibri" pitchFamily="34" charset="0"/>
            </a:endParaRPr>
          </a:p>
          <a:p>
            <a:pPr marL="271463" indent="-271463" algn="just">
              <a:buFont typeface="Wingdings" pitchFamily="2" charset="2"/>
              <a:buChar char="Ø"/>
            </a:pPr>
            <a:endParaRPr lang="sr-Cyrl-RS" sz="2000" dirty="0" smtClean="0">
              <a:solidFill>
                <a:schemeClr val="bg2"/>
              </a:solidFill>
              <a:latin typeface="Calibri" pitchFamily="34" charset="0"/>
            </a:endParaRPr>
          </a:p>
        </p:txBody>
      </p:sp>
      <p:sp>
        <p:nvSpPr>
          <p:cNvPr id="7" name="Rectangle 6"/>
          <p:cNvSpPr/>
          <p:nvPr/>
        </p:nvSpPr>
        <p:spPr>
          <a:xfrm>
            <a:off x="714348" y="4357694"/>
            <a:ext cx="8001055" cy="707886"/>
          </a:xfrm>
          <a:prstGeom prst="rect">
            <a:avLst/>
          </a:prstGeom>
        </p:spPr>
        <p:txBody>
          <a:bodyPr wrap="square">
            <a:spAutoFit/>
          </a:bodyPr>
          <a:lstStyle/>
          <a:p>
            <a:pPr marL="1790700" indent="-1790700" algn="just"/>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15-20 минута, мада може трајати онолико дуго колико ученицима прија.</a:t>
            </a:r>
            <a:endParaRPr lang="en-US" sz="2000" dirty="0"/>
          </a:p>
        </p:txBody>
      </p:sp>
      <p:sp>
        <p:nvSpPr>
          <p:cNvPr id="9" name="Rectangle 8"/>
          <p:cNvSpPr/>
          <p:nvPr/>
        </p:nvSpPr>
        <p:spPr>
          <a:xfrm>
            <a:off x="714348" y="5143512"/>
            <a:ext cx="5500726" cy="1323439"/>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наставни листићи;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креп трака;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предмет на линији (играчка, шешир, лопта).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6" name="Rectangle 5"/>
          <p:cNvSpPr/>
          <p:nvPr/>
        </p:nvSpPr>
        <p:spPr>
          <a:xfrm>
            <a:off x="714348" y="1500174"/>
            <a:ext cx="8001056" cy="1631216"/>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продубљивање и увежбавање садржаја наставне теме;</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подстицање сналажљивости у необичној ситуацији;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унапређивање кооперативности међу ученицима и </a:t>
            </a:r>
            <a:r>
              <a:rPr lang="sr-Cyrl-RS" sz="2000" dirty="0" smtClean="0">
                <a:solidFill>
                  <a:schemeClr val="bg2"/>
                </a:solidFill>
                <a:latin typeface="Calibri" pitchFamily="34" charset="0"/>
              </a:rPr>
              <a:t>развијање другарства, емпатије, заједништва и тимског духа. </a:t>
            </a:r>
          </a:p>
        </p:txBody>
      </p:sp>
      <p:sp>
        <p:nvSpPr>
          <p:cNvPr id="10" name="Content Placeholder 2"/>
          <p:cNvSpPr txBox="1">
            <a:spLocks/>
          </p:cNvSpPr>
          <p:nvPr/>
        </p:nvSpPr>
        <p:spPr bwMode="auto">
          <a:xfrm>
            <a:off x="714348" y="3071810"/>
            <a:ext cx="8001056" cy="37861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Приликом припреме часа потребно је да наставник припреми паран број наставних листића, то </a:t>
            </a:r>
            <a:r>
              <a:rPr lang="sr-Cyrl-RS" sz="2000" smtClean="0">
                <a:solidFill>
                  <a:schemeClr val="bg2"/>
                </a:solidFill>
                <a:latin typeface="Calibri" pitchFamily="34" charset="0"/>
              </a:rPr>
              <a:t>јест онолики број колико је ученика </a:t>
            </a:r>
            <a:r>
              <a:rPr lang="sr-Cyrl-RS" sz="2000" dirty="0" smtClean="0">
                <a:solidFill>
                  <a:schemeClr val="bg2"/>
                </a:solidFill>
                <a:latin typeface="Calibri" pitchFamily="34" charset="0"/>
              </a:rPr>
              <a:t>у одељењу. Наставни листићи су подељени у две групе и сваки садржи по један задатак који би требало решити. Сваки задатак у првој групи има одговарајући задатак са истим решењем </a:t>
            </a:r>
            <a:r>
              <a:rPr lang="sr-Cyrl-RS" sz="2000" smtClean="0">
                <a:solidFill>
                  <a:schemeClr val="bg2"/>
                </a:solidFill>
                <a:latin typeface="Calibri" pitchFamily="34" charset="0"/>
              </a:rPr>
              <a:t>у другој, </a:t>
            </a:r>
            <a:r>
              <a:rPr lang="sr-Cyrl-RS" sz="2000" dirty="0" smtClean="0">
                <a:solidFill>
                  <a:schemeClr val="bg2"/>
                </a:solidFill>
                <a:latin typeface="Calibri" pitchFamily="34" charset="0"/>
              </a:rPr>
              <a:t>а сви задаци </a:t>
            </a:r>
            <a:r>
              <a:rPr lang="sr-Cyrl-RS" sz="2000" smtClean="0">
                <a:solidFill>
                  <a:schemeClr val="bg2"/>
                </a:solidFill>
                <a:latin typeface="Calibri" pitchFamily="34" charset="0"/>
              </a:rPr>
              <a:t>у истој </a:t>
            </a:r>
            <a:r>
              <a:rPr lang="sr-Cyrl-RS" sz="2000" dirty="0" smtClean="0">
                <a:solidFill>
                  <a:schemeClr val="bg2"/>
                </a:solidFill>
                <a:latin typeface="Calibri" pitchFamily="34" charset="0"/>
              </a:rPr>
              <a:t>групи имају различита решења.</a:t>
            </a:r>
          </a:p>
          <a:p>
            <a:pPr indent="358775" algn="just"/>
            <a:r>
              <a:rPr lang="sr-Cyrl-RS" sz="2000" dirty="0" smtClean="0">
                <a:solidFill>
                  <a:schemeClr val="bg2"/>
                </a:solidFill>
                <a:latin typeface="Calibri" pitchFamily="34" charset="0"/>
              </a:rPr>
              <a:t>На посебном папиру наставник има сва решења која се појављују.</a:t>
            </a:r>
          </a:p>
          <a:p>
            <a:pPr indent="358775" algn="just"/>
            <a:r>
              <a:rPr lang="sr-Cyrl-RS" sz="2000" dirty="0" smtClean="0">
                <a:solidFill>
                  <a:schemeClr val="bg2"/>
                </a:solidFill>
                <a:latin typeface="Calibri" pitchFamily="34" charset="0"/>
              </a:rPr>
              <a:t>Пре часа наставник поставља три паралелне линије од креп траке, при чему се ивичне налазе на једнаким растојањима од средње, најмање 1 метар. Негде на средини средње траке постављен је предмет (играчка, шешир или лопта).</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10" name="Content Placeholder 2"/>
          <p:cNvSpPr txBox="1">
            <a:spLocks/>
          </p:cNvSpPr>
          <p:nvPr/>
        </p:nvSpPr>
        <p:spPr bwMode="auto">
          <a:xfrm>
            <a:off x="642910" y="1500174"/>
            <a:ext cx="8072494" cy="2857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Приликом постављања линија од креп траке требало би водити рачуна да буду удаљене од потенцијално опасних тачака и зидова, како се не би десило да се ученици залете и повреде.</a:t>
            </a:r>
          </a:p>
          <a:p>
            <a:pPr indent="358775" algn="just"/>
            <a:r>
              <a:rPr lang="sr-Cyrl-RS" sz="2000" dirty="0" smtClean="0">
                <a:solidFill>
                  <a:schemeClr val="bg2"/>
                </a:solidFill>
                <a:latin typeface="Calibri" pitchFamily="34" charset="0"/>
              </a:rPr>
              <a:t>На почетку вежбе ученици се деле у две екипе које стају на две ивичне линије окренути једни према другима. Сваки ученик извлачи по један листић са задатком који би требало да реши. Приликом </a:t>
            </a:r>
            <a:r>
              <a:rPr lang="sr-Cyrl-RS" sz="2000" smtClean="0">
                <a:solidFill>
                  <a:schemeClr val="bg2"/>
                </a:solidFill>
                <a:latin typeface="Calibri" pitchFamily="34" charset="0"/>
              </a:rPr>
              <a:t>решавања задатака, </a:t>
            </a:r>
            <a:r>
              <a:rPr lang="sr-Cyrl-RS" sz="2000" dirty="0" smtClean="0">
                <a:solidFill>
                  <a:schemeClr val="bg2"/>
                </a:solidFill>
                <a:latin typeface="Calibri" pitchFamily="34" charset="0"/>
              </a:rPr>
              <a:t>ученици исте групе могу да се консултују, а време за </a:t>
            </a:r>
            <a:r>
              <a:rPr lang="sr-Cyrl-RS" sz="2000" smtClean="0">
                <a:solidFill>
                  <a:schemeClr val="bg2"/>
                </a:solidFill>
                <a:latin typeface="Calibri" pitchFamily="34" charset="0"/>
              </a:rPr>
              <a:t>решавање је </a:t>
            </a:r>
            <a:r>
              <a:rPr lang="sr-Cyrl-RS" sz="2000" dirty="0" smtClean="0">
                <a:solidFill>
                  <a:schemeClr val="bg2"/>
                </a:solidFill>
                <a:latin typeface="Calibri" pitchFamily="34" charset="0"/>
              </a:rPr>
              <a:t>ограничено (на пример 4 минута).</a:t>
            </a:r>
          </a:p>
        </p:txBody>
      </p:sp>
      <p:pic>
        <p:nvPicPr>
          <p:cNvPr id="8" name="Picture 2" descr="C:\Users\Korisnik\Desktop\two-girls-playing-catch-with-bright-ball.jpg"/>
          <p:cNvPicPr>
            <a:picLocks noChangeAspect="1" noChangeArrowheads="1"/>
          </p:cNvPicPr>
          <p:nvPr/>
        </p:nvPicPr>
        <p:blipFill>
          <a:blip r:embed="rId2"/>
          <a:srcRect/>
          <a:stretch>
            <a:fillRect/>
          </a:stretch>
        </p:blipFill>
        <p:spPr bwMode="auto">
          <a:xfrm>
            <a:off x="2500298" y="4357694"/>
            <a:ext cx="4248531" cy="2344293"/>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10" name="Content Placeholder 2"/>
          <p:cNvSpPr txBox="1">
            <a:spLocks/>
          </p:cNvSpPr>
          <p:nvPr/>
        </p:nvSpPr>
        <p:spPr bwMode="auto">
          <a:xfrm>
            <a:off x="642910" y="1500174"/>
            <a:ext cx="8143932"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sr-Cyrl-RS" sz="2000" dirty="0" smtClean="0">
                <a:solidFill>
                  <a:schemeClr val="bg2"/>
                </a:solidFill>
                <a:latin typeface="Calibri" pitchFamily="34" charset="0"/>
              </a:rPr>
              <a:t>Ученици се поново постављају на ивичне линије једни према другима. Кад наставник прозове неки број, супарнички </a:t>
            </a:r>
            <a:r>
              <a:rPr lang="sr-Cyrl-RS" sz="2000" smtClean="0">
                <a:solidFill>
                  <a:schemeClr val="bg2"/>
                </a:solidFill>
                <a:latin typeface="Calibri" pitchFamily="34" charset="0"/>
              </a:rPr>
              <a:t>пар који има тај број као решење требало </a:t>
            </a:r>
            <a:r>
              <a:rPr lang="sr-Cyrl-RS" sz="2000" dirty="0" smtClean="0">
                <a:solidFill>
                  <a:schemeClr val="bg2"/>
                </a:solidFill>
                <a:latin typeface="Calibri" pitchFamily="34" charset="0"/>
              </a:rPr>
              <a:t>би да дотрчи до предмета. Уколико један ученик успе да узме предмет тако да га противник са друге стране не дотакне, добија поен за своју екипу. Уколико га противнички играч дотакне, поен се никоме не додељује. Екипа губи поен ако са њене линије потрче два ученика. Ни један ученик нема право да ногом преступи преко линије, </a:t>
            </a:r>
            <a:r>
              <a:rPr lang="sr-Cyrl-RS" sz="2000" smtClean="0">
                <a:solidFill>
                  <a:schemeClr val="bg2"/>
                </a:solidFill>
                <a:latin typeface="Calibri" pitchFamily="34" charset="0"/>
              </a:rPr>
              <a:t>али има </a:t>
            </a:r>
            <a:r>
              <a:rPr lang="sr-Cyrl-RS" sz="2000" dirty="0" smtClean="0">
                <a:solidFill>
                  <a:schemeClr val="bg2"/>
                </a:solidFill>
                <a:latin typeface="Calibri" pitchFamily="34" charset="0"/>
              </a:rPr>
              <a:t>право </a:t>
            </a:r>
            <a:r>
              <a:rPr lang="sr-Cyrl-RS" sz="2000" smtClean="0">
                <a:solidFill>
                  <a:schemeClr val="bg2"/>
                </a:solidFill>
                <a:latin typeface="Calibri" pitchFamily="34" charset="0"/>
              </a:rPr>
              <a:t>да посегне </a:t>
            </a:r>
            <a:r>
              <a:rPr lang="sr-Cyrl-RS" sz="2000" dirty="0" smtClean="0">
                <a:solidFill>
                  <a:schemeClr val="bg2"/>
                </a:solidFill>
                <a:latin typeface="Calibri" pitchFamily="34" charset="0"/>
              </a:rPr>
              <a:t>у противничку територију онолико </a:t>
            </a:r>
            <a:r>
              <a:rPr lang="sr-Cyrl-RS" sz="2000" smtClean="0">
                <a:solidFill>
                  <a:schemeClr val="bg2"/>
                </a:solidFill>
                <a:latin typeface="Calibri" pitchFamily="34" charset="0"/>
              </a:rPr>
              <a:t>колико му </a:t>
            </a:r>
            <a:r>
              <a:rPr lang="sr-Cyrl-RS" sz="2000" dirty="0" smtClean="0">
                <a:solidFill>
                  <a:schemeClr val="bg2"/>
                </a:solidFill>
                <a:latin typeface="Calibri" pitchFamily="34" charset="0"/>
              </a:rPr>
              <a:t>дужина руке дозвољава.</a:t>
            </a:r>
          </a:p>
          <a:p>
            <a:pPr indent="358775" algn="just"/>
            <a:r>
              <a:rPr lang="sr-Cyrl-RS" sz="2000" dirty="0" smtClean="0">
                <a:solidFill>
                  <a:schemeClr val="bg2"/>
                </a:solidFill>
                <a:latin typeface="Calibri" pitchFamily="34" charset="0"/>
              </a:rPr>
              <a:t>Игра се док сви ученици не дођу на ред бар једном.</a:t>
            </a:r>
          </a:p>
          <a:p>
            <a:pPr indent="358775" algn="just"/>
            <a:endParaRPr lang="sr-Cyrl-RS" sz="2000" dirty="0" smtClean="0">
              <a:solidFill>
                <a:schemeClr val="bg2"/>
              </a:solidFill>
              <a:latin typeface="Calibri" pitchFamily="34" charset="0"/>
            </a:endParaRPr>
          </a:p>
        </p:txBody>
      </p:sp>
      <p:pic>
        <p:nvPicPr>
          <p:cNvPr id="6" name="Picture 2" descr="C:\Users\Korisnik\Desktop\cartoon-children_295151516_std.png"/>
          <p:cNvPicPr>
            <a:picLocks noChangeAspect="1" noChangeArrowheads="1"/>
          </p:cNvPicPr>
          <p:nvPr/>
        </p:nvPicPr>
        <p:blipFill>
          <a:blip r:embed="rId2"/>
          <a:srcRect/>
          <a:stretch>
            <a:fillRect/>
          </a:stretch>
        </p:blipFill>
        <p:spPr bwMode="auto">
          <a:xfrm>
            <a:off x="928662" y="5214950"/>
            <a:ext cx="7620000" cy="1304925"/>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10" name="Content Placeholder 2"/>
          <p:cNvSpPr txBox="1">
            <a:spLocks/>
          </p:cNvSpPr>
          <p:nvPr/>
        </p:nvSpPr>
        <p:spPr bwMode="auto">
          <a:xfrm>
            <a:off x="642910" y="1500174"/>
            <a:ext cx="8143932" cy="1285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just"/>
            <a:r>
              <a:rPr lang="sr-Cyrl-RS" sz="2000" dirty="0" smtClean="0">
                <a:solidFill>
                  <a:srgbClr val="00ADDC"/>
                </a:solidFill>
                <a:latin typeface="Calibri" pitchFamily="34" charset="0"/>
              </a:rPr>
              <a:t>Игра је реализована са наставницима на радионици у оквиру манифестације </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Мај – месец математике</a:t>
            </a:r>
            <a:r>
              <a:rPr lang="en-US" sz="2000" dirty="0" smtClean="0">
                <a:solidFill>
                  <a:srgbClr val="00ADDC"/>
                </a:solidFill>
                <a:latin typeface="Calibri" pitchFamily="34" charset="0"/>
              </a:rPr>
              <a:t>“</a:t>
            </a:r>
            <a:r>
              <a:rPr lang="sr-Cyrl-RS" sz="2000" dirty="0" smtClean="0">
                <a:solidFill>
                  <a:srgbClr val="00ADDC"/>
                </a:solidFill>
                <a:latin typeface="Calibri" pitchFamily="34" charset="0"/>
              </a:rPr>
              <a:t>, а на наставним листићима су били задаци из наставних тема математике, у оквиру којих се игра и може применити.</a:t>
            </a:r>
          </a:p>
          <a:p>
            <a:pPr indent="358775" algn="ctr"/>
            <a:r>
              <a:rPr lang="sr-Cyrl-RS" sz="2000" dirty="0" smtClean="0">
                <a:solidFill>
                  <a:schemeClr val="accent1"/>
                </a:solidFill>
                <a:latin typeface="Calibri" pitchFamily="34" charset="0"/>
              </a:rPr>
              <a:t>Задаци са наставних листића</a:t>
            </a:r>
            <a:endParaRPr lang="en-US" sz="2000" dirty="0" smtClean="0">
              <a:solidFill>
                <a:schemeClr val="accent1"/>
              </a:solidFill>
              <a:latin typeface="Calibri" pitchFamily="34" charset="0"/>
            </a:endParaRPr>
          </a:p>
          <a:p>
            <a:pPr algn="just"/>
            <a:r>
              <a:rPr lang="sr-Cyrl-RS" sz="2000" dirty="0" smtClean="0">
                <a:solidFill>
                  <a:srgbClr val="92D050"/>
                </a:solidFill>
                <a:latin typeface="Calibri" pitchFamily="34" charset="0"/>
              </a:rPr>
              <a:t>0.  а)  Број решења једначине </a:t>
            </a:r>
            <a:r>
              <a:rPr lang="en-US" sz="2000" i="1" dirty="0" err="1" smtClean="0">
                <a:solidFill>
                  <a:srgbClr val="92D050"/>
                </a:solidFill>
                <a:latin typeface="Calibri" pitchFamily="34" charset="0"/>
              </a:rPr>
              <a:t>sinx</a:t>
            </a:r>
            <a:r>
              <a:rPr lang="en-US" sz="2000" i="1" dirty="0" smtClean="0">
                <a:solidFill>
                  <a:srgbClr val="92D050"/>
                </a:solidFill>
                <a:latin typeface="Calibri" pitchFamily="34" charset="0"/>
              </a:rPr>
              <a:t>=5.</a:t>
            </a:r>
            <a:endParaRPr lang="sr-Cyrl-RS" sz="2000" i="1" dirty="0" smtClean="0">
              <a:solidFill>
                <a:srgbClr val="92D050"/>
              </a:solidFill>
              <a:latin typeface="Calibri" pitchFamily="34" charset="0"/>
            </a:endParaRPr>
          </a:p>
          <a:p>
            <a:pPr indent="271463" algn="just"/>
            <a:r>
              <a:rPr lang="sr-Cyrl-RS" sz="2000" dirty="0" smtClean="0">
                <a:solidFill>
                  <a:srgbClr val="92D050"/>
                </a:solidFill>
                <a:latin typeface="Calibri" pitchFamily="34" charset="0"/>
              </a:rPr>
              <a:t>б)</a:t>
            </a:r>
            <a:r>
              <a:rPr lang="sr-Cyrl-RS" sz="2000" i="1" dirty="0" smtClean="0">
                <a:solidFill>
                  <a:srgbClr val="92D050"/>
                </a:solidFill>
                <a:latin typeface="Calibri" pitchFamily="34" charset="0"/>
              </a:rPr>
              <a:t>  </a:t>
            </a:r>
            <a:r>
              <a:rPr lang="en-US" sz="2000" i="1" dirty="0" smtClean="0">
                <a:solidFill>
                  <a:srgbClr val="92D050"/>
                </a:solidFill>
                <a:latin typeface="Calibri" pitchFamily="34" charset="0"/>
              </a:rPr>
              <a:t>cos90°</a:t>
            </a:r>
          </a:p>
          <a:p>
            <a:pPr indent="271463" algn="just">
              <a:buAutoNum type="arabicPeriod"/>
            </a:pPr>
            <a:r>
              <a:rPr lang="en-US" sz="2000" dirty="0" smtClean="0">
                <a:solidFill>
                  <a:srgbClr val="92D050"/>
                </a:solidFill>
                <a:latin typeface="Calibri" pitchFamily="34" charset="0"/>
              </a:rPr>
              <a:t>a)  </a:t>
            </a:r>
            <a:r>
              <a:rPr lang="en-US" sz="2000" i="1" dirty="0" smtClean="0">
                <a:solidFill>
                  <a:srgbClr val="92D050"/>
                </a:solidFill>
                <a:latin typeface="Calibri" pitchFamily="34" charset="0"/>
              </a:rPr>
              <a:t>2log</a:t>
            </a:r>
            <a:r>
              <a:rPr lang="en-US" sz="2000" i="1" baseline="-25000" dirty="0" smtClean="0">
                <a:solidFill>
                  <a:srgbClr val="92D050"/>
                </a:solidFill>
                <a:latin typeface="Calibri" pitchFamily="34" charset="0"/>
              </a:rPr>
              <a:t>36</a:t>
            </a:r>
            <a:r>
              <a:rPr lang="en-US" sz="2000" i="1" dirty="0" smtClean="0">
                <a:solidFill>
                  <a:srgbClr val="92D050"/>
                </a:solidFill>
                <a:latin typeface="Calibri" pitchFamily="34" charset="0"/>
              </a:rPr>
              <a:t>6</a:t>
            </a:r>
            <a:endParaRPr lang="sr-Cyrl-RS" sz="2000" i="1" dirty="0" smtClean="0">
              <a:solidFill>
                <a:srgbClr val="92D050"/>
              </a:solidFill>
              <a:latin typeface="Calibri" pitchFamily="34" charset="0"/>
            </a:endParaRPr>
          </a:p>
          <a:p>
            <a:pPr marL="631825" indent="-360363" algn="just"/>
            <a:r>
              <a:rPr lang="sr-Cyrl-RS" sz="2000" dirty="0" smtClean="0">
                <a:solidFill>
                  <a:srgbClr val="92D050"/>
                </a:solidFill>
                <a:latin typeface="Calibri" pitchFamily="34" charset="0"/>
              </a:rPr>
              <a:t>б) </a:t>
            </a:r>
            <a:r>
              <a:rPr lang="en-US" sz="2000" dirty="0" err="1" smtClean="0">
                <a:solidFill>
                  <a:srgbClr val="92D050"/>
                </a:solidFill>
                <a:latin typeface="Calibri" pitchFamily="34" charset="0"/>
              </a:rPr>
              <a:t>Канта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пуна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млека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масу</a:t>
            </a:r>
            <a:r>
              <a:rPr lang="en-US" sz="2000" dirty="0" smtClean="0">
                <a:solidFill>
                  <a:srgbClr val="92D050"/>
                </a:solidFill>
                <a:latin typeface="Calibri" pitchFamily="34" charset="0"/>
              </a:rPr>
              <a:t> 25kg, а </a:t>
            </a:r>
            <a:r>
              <a:rPr lang="en-US" sz="2000" dirty="0" err="1" smtClean="0">
                <a:solidFill>
                  <a:srgbClr val="92D050"/>
                </a:solidFill>
                <a:latin typeface="Calibri" pitchFamily="34" charset="0"/>
              </a:rPr>
              <a:t>напуњена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млеком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масу</a:t>
            </a:r>
            <a:r>
              <a:rPr lang="en-US" sz="2000" dirty="0" smtClean="0">
                <a:solidFill>
                  <a:srgbClr val="92D050"/>
                </a:solidFill>
                <a:latin typeface="Calibri" pitchFamily="34" charset="0"/>
              </a:rPr>
              <a:t> 13kg. </a:t>
            </a:r>
            <a:r>
              <a:rPr lang="en-US" sz="2000" dirty="0" err="1" smtClean="0">
                <a:solidFill>
                  <a:srgbClr val="92D050"/>
                </a:solidFill>
                <a:latin typeface="Calibri" pitchFamily="34" charset="0"/>
              </a:rPr>
              <a:t>Колика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маса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канте</a:t>
            </a:r>
            <a:r>
              <a:rPr lang="en-US" sz="2000" dirty="0" smtClean="0">
                <a:solidFill>
                  <a:srgbClr val="92D050"/>
                </a:solidFill>
                <a:latin typeface="Calibri" pitchFamily="34" charset="0"/>
              </a:rPr>
              <a:t>?</a:t>
            </a:r>
            <a:endParaRPr lang="sr-Cyrl-RS" sz="2000" i="1" dirty="0" smtClean="0">
              <a:solidFill>
                <a:srgbClr val="92D050"/>
              </a:solidFill>
              <a:latin typeface="Calibri" pitchFamily="34" charset="0"/>
            </a:endParaRPr>
          </a:p>
          <a:p>
            <a:pPr marL="533400" indent="-533400" algn="just"/>
            <a:r>
              <a:rPr lang="sr-Cyrl-RS" sz="2000" i="1" dirty="0" smtClean="0">
                <a:solidFill>
                  <a:srgbClr val="92D050"/>
                </a:solidFill>
                <a:latin typeface="Calibri" pitchFamily="34" charset="0"/>
              </a:rPr>
              <a:t>2. </a:t>
            </a:r>
            <a:r>
              <a:rPr lang="sr-Cyrl-RS" sz="2000" dirty="0" smtClean="0">
                <a:solidFill>
                  <a:srgbClr val="92D050"/>
                </a:solidFill>
                <a:latin typeface="Calibri" pitchFamily="34" charset="0"/>
              </a:rPr>
              <a:t>а) </a:t>
            </a:r>
            <a:r>
              <a:rPr lang="en-US" sz="2000" dirty="0" err="1" smtClean="0">
                <a:solidFill>
                  <a:srgbClr val="92D050"/>
                </a:solidFill>
                <a:latin typeface="Calibri" pitchFamily="34" charset="0"/>
              </a:rPr>
              <a:t>Колико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килограма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тешка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торта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ако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тешка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колико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килограм</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пола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торте</a:t>
            </a:r>
            <a:r>
              <a:rPr lang="en-US" sz="2000" dirty="0" smtClean="0">
                <a:solidFill>
                  <a:srgbClr val="92D050"/>
                </a:solidFill>
                <a:latin typeface="Calibri" pitchFamily="34" charset="0"/>
              </a:rPr>
              <a:t>?</a:t>
            </a:r>
            <a:endParaRPr lang="sr-Cyrl-RS" sz="2000" i="1" dirty="0" smtClean="0">
              <a:solidFill>
                <a:srgbClr val="92D050"/>
              </a:solidFill>
              <a:latin typeface="Calibri" pitchFamily="34" charset="0"/>
            </a:endParaRPr>
          </a:p>
          <a:p>
            <a:pPr indent="271463" algn="just"/>
            <a:r>
              <a:rPr lang="sr-Cyrl-RS" sz="2000" dirty="0" smtClean="0">
                <a:solidFill>
                  <a:srgbClr val="92D050"/>
                </a:solidFill>
                <a:latin typeface="Calibri" pitchFamily="34" charset="0"/>
              </a:rPr>
              <a:t>б) </a:t>
            </a:r>
            <a:r>
              <a:rPr lang="en-US" sz="2000" i="1" dirty="0" smtClean="0">
                <a:solidFill>
                  <a:srgbClr val="92D050"/>
                </a:solidFill>
                <a:latin typeface="Calibri" pitchFamily="34" charset="0"/>
              </a:rPr>
              <a:t>log</a:t>
            </a:r>
            <a:r>
              <a:rPr lang="sr-Cyrl-RS" sz="2000" i="1" baseline="-25000" smtClean="0">
                <a:solidFill>
                  <a:srgbClr val="92D050"/>
                </a:solidFill>
                <a:latin typeface="Calibri" pitchFamily="34" charset="0"/>
              </a:rPr>
              <a:t>2</a:t>
            </a:r>
            <a:r>
              <a:rPr lang="sr-Cyrl-RS" sz="2000" i="1" smtClean="0">
                <a:solidFill>
                  <a:srgbClr val="92D050"/>
                </a:solidFill>
                <a:latin typeface="Calibri" pitchFamily="34" charset="0"/>
              </a:rPr>
              <a:t>36/</a:t>
            </a:r>
            <a:r>
              <a:rPr lang="en-US" sz="2000" i="1" smtClean="0">
                <a:solidFill>
                  <a:srgbClr val="92D050"/>
                </a:solidFill>
                <a:latin typeface="Calibri" pitchFamily="34" charset="0"/>
              </a:rPr>
              <a:t>log</a:t>
            </a:r>
            <a:r>
              <a:rPr lang="sr-Cyrl-RS" sz="2000" i="1" baseline="-25000" dirty="0" smtClean="0">
                <a:solidFill>
                  <a:srgbClr val="92D050"/>
                </a:solidFill>
                <a:latin typeface="Calibri" pitchFamily="34" charset="0"/>
              </a:rPr>
              <a:t>2</a:t>
            </a:r>
            <a:r>
              <a:rPr lang="en-US" sz="2000" i="1" dirty="0" smtClean="0">
                <a:solidFill>
                  <a:srgbClr val="92D050"/>
                </a:solidFill>
                <a:latin typeface="Calibri" pitchFamily="34" charset="0"/>
              </a:rPr>
              <a:t>6</a:t>
            </a:r>
            <a:endParaRPr lang="sr-Cyrl-RS" sz="2000" i="1" dirty="0" smtClean="0">
              <a:solidFill>
                <a:srgbClr val="92D050"/>
              </a:solidFill>
              <a:latin typeface="Calibri" pitchFamily="34" charset="0"/>
            </a:endParaRPr>
          </a:p>
          <a:p>
            <a:pPr marL="271463" indent="-271463">
              <a:buAutoNum type="arabicPeriod" startAt="3"/>
            </a:pPr>
            <a:r>
              <a:rPr lang="sr-Cyrl-RS" sz="2000" dirty="0" smtClean="0">
                <a:solidFill>
                  <a:srgbClr val="92D050"/>
                </a:solidFill>
                <a:latin typeface="Calibri" pitchFamily="34" charset="0"/>
              </a:rPr>
              <a:t>а) </a:t>
            </a:r>
            <a:r>
              <a:rPr lang="en-US" sz="2000" dirty="0" err="1" smtClean="0">
                <a:solidFill>
                  <a:srgbClr val="92D050"/>
                </a:solidFill>
                <a:latin typeface="Calibri" pitchFamily="34" charset="0"/>
              </a:rPr>
              <a:t>Број</a:t>
            </a:r>
            <a:r>
              <a:rPr lang="en-US" sz="2000" dirty="0" smtClean="0">
                <a:solidFill>
                  <a:srgbClr val="92D050"/>
                </a:solidFill>
                <a:latin typeface="Calibri" pitchFamily="34" charset="0"/>
              </a:rPr>
              <a:t> 2,55 </a:t>
            </a:r>
            <a:r>
              <a:rPr lang="en-US" sz="2000" dirty="0" err="1" smtClean="0">
                <a:solidFill>
                  <a:srgbClr val="92D050"/>
                </a:solidFill>
                <a:latin typeface="Calibri" pitchFamily="34" charset="0"/>
              </a:rPr>
              <a:t>заокругљен</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најближи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цео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број</a:t>
            </a:r>
            <a:r>
              <a:rPr lang="en-US" sz="2000" dirty="0" smtClean="0">
                <a:solidFill>
                  <a:srgbClr val="92D050"/>
                </a:solidFill>
                <a:latin typeface="Calibri" pitchFamily="34" charset="0"/>
              </a:rPr>
              <a:t>.</a:t>
            </a:r>
          </a:p>
          <a:p>
            <a:pPr indent="271463" algn="just"/>
            <a:r>
              <a:rPr lang="sr-Cyrl-RS" sz="2000" dirty="0" smtClean="0">
                <a:solidFill>
                  <a:srgbClr val="92D050"/>
                </a:solidFill>
                <a:latin typeface="Calibri" pitchFamily="34" charset="0"/>
              </a:rPr>
              <a:t>б) </a:t>
            </a:r>
            <a:r>
              <a:rPr lang="sr-Cyrl-RS" sz="2000" i="1" dirty="0" smtClean="0">
                <a:solidFill>
                  <a:srgbClr val="92D050"/>
                </a:solidFill>
                <a:latin typeface="Calibri" pitchFamily="34" charset="0"/>
              </a:rPr>
              <a:t>81</a:t>
            </a:r>
            <a:r>
              <a:rPr lang="sr-Cyrl-RS" sz="2000" i="1" baseline="30000" dirty="0" smtClean="0">
                <a:solidFill>
                  <a:srgbClr val="92D050"/>
                </a:solidFill>
                <a:latin typeface="Calibri" pitchFamily="34" charset="0"/>
              </a:rPr>
              <a:t>1/2</a:t>
            </a:r>
            <a:r>
              <a:rPr lang="sr-Cyrl-RS" sz="2000" i="1" dirty="0" smtClean="0">
                <a:solidFill>
                  <a:srgbClr val="92D050"/>
                </a:solidFill>
                <a:latin typeface="Calibri" pitchFamily="34" charset="0"/>
              </a:rPr>
              <a:t>/27</a:t>
            </a:r>
            <a:r>
              <a:rPr lang="sr-Cyrl-RS" sz="2000" i="1" baseline="30000" dirty="0" smtClean="0">
                <a:solidFill>
                  <a:srgbClr val="92D050"/>
                </a:solidFill>
                <a:latin typeface="Calibri" pitchFamily="34" charset="0"/>
              </a:rPr>
              <a:t>1/3</a:t>
            </a:r>
            <a:endParaRPr lang="sr-Cyrl-RS" sz="2000" i="1" dirty="0" smtClean="0">
              <a:solidFill>
                <a:srgbClr val="92D050"/>
              </a:solidFill>
              <a:latin typeface="Calibri" pitchFamily="34" charset="0"/>
            </a:endParaRPr>
          </a:p>
          <a:p>
            <a:pPr algn="just"/>
            <a:r>
              <a:rPr lang="sr-Cyrl-RS" sz="2000" dirty="0" smtClean="0">
                <a:solidFill>
                  <a:srgbClr val="92D050"/>
                </a:solidFill>
                <a:latin typeface="Calibri" pitchFamily="34" charset="0"/>
              </a:rPr>
              <a:t>4.  а) Остатак при дељењу броја 22 са 6.</a:t>
            </a:r>
          </a:p>
          <a:p>
            <a:pPr indent="271463" algn="just"/>
            <a:r>
              <a:rPr lang="sr-Cyrl-RS" sz="2000" dirty="0" smtClean="0">
                <a:solidFill>
                  <a:srgbClr val="92D050"/>
                </a:solidFill>
                <a:latin typeface="Calibri" pitchFamily="34" charset="0"/>
              </a:rPr>
              <a:t>б) </a:t>
            </a:r>
            <a:r>
              <a:rPr lang="sr-Cyrl-RS" sz="2000" i="1" dirty="0" smtClean="0">
                <a:solidFill>
                  <a:srgbClr val="92D050"/>
                </a:solidFill>
                <a:latin typeface="Calibri" pitchFamily="34" charset="0"/>
              </a:rPr>
              <a:t>0,25</a:t>
            </a:r>
            <a:r>
              <a:rPr lang="en-US" sz="2000" i="1" dirty="0" smtClean="0">
                <a:solidFill>
                  <a:srgbClr val="92D050"/>
                </a:solidFill>
                <a:latin typeface="Calibri" pitchFamily="34" charset="0"/>
              </a:rPr>
              <a:t>=1/x</a:t>
            </a:r>
            <a:endParaRPr lang="sr-Cyrl-RS" sz="2000" dirty="0" smtClean="0">
              <a:solidFill>
                <a:srgbClr val="92D050"/>
              </a:solidFill>
              <a:latin typeface="Calibri" pitchFamily="34" charset="0"/>
            </a:endParaRPr>
          </a:p>
          <a:p>
            <a:pPr indent="271463" algn="just">
              <a:buAutoNum type="arabicPeriod"/>
            </a:pPr>
            <a:endParaRPr lang="en-US" sz="2000" i="1" dirty="0" smtClean="0">
              <a:solidFill>
                <a:schemeClr val="accent1"/>
              </a:solidFill>
              <a:latin typeface="Calibri" pitchFamily="34" charset="0"/>
            </a:endParaRPr>
          </a:p>
          <a:p>
            <a:pPr indent="358775" algn="just">
              <a:buAutoNum type="arabicPeriod"/>
            </a:pPr>
            <a:endParaRPr lang="en-US" sz="2000" dirty="0" smtClean="0">
              <a:solidFill>
                <a:schemeClr val="accent1"/>
              </a:solidFill>
              <a:latin typeface="Calibri"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Ухвати ме ако можеш</a:t>
            </a:r>
            <a:endParaRPr lang="en-US" dirty="0">
              <a:solidFill>
                <a:schemeClr val="accent1"/>
              </a:solidFill>
              <a:latin typeface="Calibri" pitchFamily="34" charset="0"/>
            </a:endParaRPr>
          </a:p>
        </p:txBody>
      </p:sp>
      <p:sp>
        <p:nvSpPr>
          <p:cNvPr id="10" name="Content Placeholder 2"/>
          <p:cNvSpPr txBox="1">
            <a:spLocks/>
          </p:cNvSpPr>
          <p:nvPr/>
        </p:nvSpPr>
        <p:spPr bwMode="auto">
          <a:xfrm>
            <a:off x="642910" y="1500174"/>
            <a:ext cx="8143932" cy="1285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358775" algn="ctr"/>
            <a:r>
              <a:rPr lang="sr-Cyrl-RS" sz="2000" dirty="0" smtClean="0">
                <a:solidFill>
                  <a:schemeClr val="accent1"/>
                </a:solidFill>
                <a:latin typeface="Calibri" pitchFamily="34" charset="0"/>
              </a:rPr>
              <a:t>Задаци са наставних листића</a:t>
            </a:r>
            <a:endParaRPr lang="en-US" sz="2000" dirty="0" smtClean="0">
              <a:solidFill>
                <a:schemeClr val="accent1"/>
              </a:solidFill>
              <a:latin typeface="Calibri" pitchFamily="34" charset="0"/>
            </a:endParaRPr>
          </a:p>
          <a:p>
            <a:pPr algn="just"/>
            <a:r>
              <a:rPr lang="en-US" sz="2000" dirty="0" smtClean="0">
                <a:solidFill>
                  <a:srgbClr val="92D050"/>
                </a:solidFill>
                <a:latin typeface="Calibri" pitchFamily="34" charset="0"/>
              </a:rPr>
              <a:t>5</a:t>
            </a:r>
            <a:r>
              <a:rPr lang="sr-Cyrl-RS" sz="2000" dirty="0" smtClean="0">
                <a:solidFill>
                  <a:srgbClr val="92D050"/>
                </a:solidFill>
                <a:latin typeface="Calibri" pitchFamily="34" charset="0"/>
              </a:rPr>
              <a:t>.   а) </a:t>
            </a:r>
            <a:r>
              <a:rPr lang="en-US" sz="2000" dirty="0" err="1" smtClean="0">
                <a:solidFill>
                  <a:srgbClr val="92D050"/>
                </a:solidFill>
                <a:latin typeface="Calibri" pitchFamily="34" charset="0"/>
              </a:rPr>
              <a:t>Комплементан</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угао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угла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од</a:t>
            </a:r>
            <a:r>
              <a:rPr lang="en-US" sz="2000" dirty="0" smtClean="0">
                <a:solidFill>
                  <a:srgbClr val="92D050"/>
                </a:solidFill>
                <a:latin typeface="Calibri" pitchFamily="34" charset="0"/>
              </a:rPr>
              <a:t> 85</a:t>
            </a:r>
            <a:r>
              <a:rPr lang="en-US" sz="2000" baseline="30000" dirty="0" smtClean="0">
                <a:solidFill>
                  <a:srgbClr val="92D050"/>
                </a:solidFill>
                <a:latin typeface="Calibri" pitchFamily="34" charset="0"/>
              </a:rPr>
              <a:t>°</a:t>
            </a:r>
            <a:r>
              <a:rPr lang="en-US" sz="2000" dirty="0" smtClean="0">
                <a:solidFill>
                  <a:srgbClr val="92D050"/>
                </a:solidFill>
                <a:latin typeface="Calibri" pitchFamily="34" charset="0"/>
              </a:rPr>
              <a:t>.</a:t>
            </a:r>
            <a:endParaRPr lang="sr-Cyrl-RS" sz="2000" i="1" dirty="0" smtClean="0">
              <a:solidFill>
                <a:srgbClr val="92D050"/>
              </a:solidFill>
              <a:latin typeface="Calibri" pitchFamily="34" charset="0"/>
            </a:endParaRPr>
          </a:p>
          <a:p>
            <a:pPr indent="271463"/>
            <a:r>
              <a:rPr lang="sr-Cyrl-RS" sz="2000" dirty="0" smtClean="0">
                <a:solidFill>
                  <a:srgbClr val="92D050"/>
                </a:solidFill>
                <a:latin typeface="Calibri" pitchFamily="34" charset="0"/>
              </a:rPr>
              <a:t> б)</a:t>
            </a:r>
            <a:r>
              <a:rPr lang="sr-Cyrl-RS" sz="2000" i="1" dirty="0" smtClean="0">
                <a:solidFill>
                  <a:srgbClr val="92D050"/>
                </a:solidFill>
                <a:latin typeface="Calibri" pitchFamily="34" charset="0"/>
              </a:rPr>
              <a:t> </a:t>
            </a:r>
            <a:r>
              <a:rPr lang="en-US" sz="2000" dirty="0" err="1" smtClean="0">
                <a:solidFill>
                  <a:srgbClr val="92D050"/>
                </a:solidFill>
                <a:latin typeface="Calibri" pitchFamily="34" charset="0"/>
              </a:rPr>
              <a:t>Број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дијагонала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конвексног</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петоугла</a:t>
            </a:r>
            <a:r>
              <a:rPr lang="en-US" sz="2000" dirty="0" smtClean="0">
                <a:solidFill>
                  <a:srgbClr val="92D050"/>
                </a:solidFill>
                <a:latin typeface="Calibri" pitchFamily="34" charset="0"/>
              </a:rPr>
              <a:t>.</a:t>
            </a:r>
            <a:endParaRPr lang="sr-Cyrl-RS" sz="2000" i="1" dirty="0" smtClean="0">
              <a:solidFill>
                <a:srgbClr val="92D050"/>
              </a:solidFill>
              <a:latin typeface="Calibri" pitchFamily="34" charset="0"/>
            </a:endParaRPr>
          </a:p>
          <a:p>
            <a:r>
              <a:rPr lang="sr-Cyrl-RS" sz="2000" dirty="0" smtClean="0">
                <a:solidFill>
                  <a:srgbClr val="92D050"/>
                </a:solidFill>
                <a:latin typeface="Calibri" pitchFamily="34" charset="0"/>
              </a:rPr>
              <a:t>6. </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 </a:t>
            </a:r>
            <a:r>
              <a:rPr lang="en-US" sz="2000" dirty="0" smtClean="0">
                <a:solidFill>
                  <a:srgbClr val="92D050"/>
                </a:solidFill>
                <a:latin typeface="Calibri" pitchFamily="34" charset="0"/>
              </a:rPr>
              <a:t>a) </a:t>
            </a:r>
            <a:r>
              <a:rPr lang="sr-Cyrl-RS" sz="2000" dirty="0" smtClean="0">
                <a:solidFill>
                  <a:srgbClr val="92D050"/>
                </a:solidFill>
                <a:latin typeface="Calibri" pitchFamily="34" charset="0"/>
              </a:rPr>
              <a:t>Површина троугла чије су странице дужине 3, 4 и 5.</a:t>
            </a:r>
            <a:endParaRPr lang="en-US" sz="2000" i="1" dirty="0" smtClean="0">
              <a:solidFill>
                <a:srgbClr val="92D050"/>
              </a:solidFill>
              <a:latin typeface="Calibri" pitchFamily="34" charset="0"/>
            </a:endParaRPr>
          </a:p>
          <a:p>
            <a:r>
              <a:rPr lang="en-US" sz="2000" i="1" dirty="0" smtClean="0">
                <a:solidFill>
                  <a:srgbClr val="92D050"/>
                </a:solidFill>
                <a:latin typeface="Calibri" pitchFamily="34" charset="0"/>
              </a:rPr>
              <a:t>    </a:t>
            </a:r>
            <a:r>
              <a:rPr lang="sr-Cyrl-RS" sz="2000" i="1" dirty="0" smtClean="0">
                <a:solidFill>
                  <a:srgbClr val="92D050"/>
                </a:solidFill>
                <a:latin typeface="Calibri" pitchFamily="34" charset="0"/>
              </a:rPr>
              <a:t> </a:t>
            </a:r>
            <a:r>
              <a:rPr lang="en-US" sz="2000" i="1" dirty="0" smtClean="0">
                <a:solidFill>
                  <a:srgbClr val="92D050"/>
                </a:solidFill>
                <a:latin typeface="Calibri" pitchFamily="34" charset="0"/>
              </a:rPr>
              <a:t> </a:t>
            </a:r>
            <a:r>
              <a:rPr lang="sr-Cyrl-RS" sz="2000" dirty="0" smtClean="0">
                <a:solidFill>
                  <a:srgbClr val="92D050"/>
                </a:solidFill>
                <a:latin typeface="Calibri" pitchFamily="34" charset="0"/>
              </a:rPr>
              <a:t>б) Дужина полупречника кружнице </a:t>
            </a:r>
            <a:r>
              <a:rPr lang="en-US" sz="2000" i="1" dirty="0" smtClean="0">
                <a:solidFill>
                  <a:srgbClr val="92D050"/>
                </a:solidFill>
                <a:latin typeface="Calibri" pitchFamily="34" charset="0"/>
              </a:rPr>
              <a:t>(</a:t>
            </a:r>
            <a:r>
              <a:rPr lang="en-US" sz="2000" i="1" dirty="0" smtClean="0">
                <a:solidFill>
                  <a:schemeClr val="bg2"/>
                </a:solidFill>
                <a:latin typeface="Calibri" pitchFamily="34" charset="0"/>
              </a:rPr>
              <a:t>x-2)</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+(y+1)</a:t>
            </a:r>
            <a:r>
              <a:rPr lang="en-US" sz="2000" i="1" baseline="30000" dirty="0" smtClean="0">
                <a:solidFill>
                  <a:schemeClr val="bg2"/>
                </a:solidFill>
                <a:latin typeface="Calibri" pitchFamily="34" charset="0"/>
              </a:rPr>
              <a:t>2</a:t>
            </a:r>
            <a:r>
              <a:rPr lang="en-US" sz="2000" i="1" dirty="0" smtClean="0">
                <a:solidFill>
                  <a:schemeClr val="bg2"/>
                </a:solidFill>
                <a:latin typeface="Calibri" pitchFamily="34" charset="0"/>
              </a:rPr>
              <a:t>=36.</a:t>
            </a:r>
            <a:endParaRPr lang="sr-Cyrl-RS" sz="2000" i="1" dirty="0" smtClean="0">
              <a:solidFill>
                <a:srgbClr val="92D050"/>
              </a:solidFill>
              <a:latin typeface="Calibri" pitchFamily="34" charset="0"/>
            </a:endParaRPr>
          </a:p>
          <a:p>
            <a:pPr marL="533400" indent="-533400" algn="just"/>
            <a:r>
              <a:rPr lang="sr-Cyrl-RS" sz="2000" i="1" dirty="0" smtClean="0">
                <a:solidFill>
                  <a:srgbClr val="92D050"/>
                </a:solidFill>
                <a:latin typeface="Calibri" pitchFamily="34" charset="0"/>
              </a:rPr>
              <a:t>7.   </a:t>
            </a:r>
            <a:r>
              <a:rPr lang="sr-Cyrl-RS" sz="2000" dirty="0" smtClean="0">
                <a:solidFill>
                  <a:srgbClr val="92D050"/>
                </a:solidFill>
                <a:latin typeface="Calibri" pitchFamily="34" charset="0"/>
              </a:rPr>
              <a:t>а) </a:t>
            </a:r>
            <a:r>
              <a:rPr lang="en-US" sz="2000" dirty="0" err="1" smtClean="0">
                <a:solidFill>
                  <a:srgbClr val="92D050"/>
                </a:solidFill>
                <a:latin typeface="Calibri" pitchFamily="34" charset="0"/>
              </a:rPr>
              <a:t>Суплементан</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угао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угла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од</a:t>
            </a:r>
            <a:r>
              <a:rPr lang="en-US" sz="2000" dirty="0" smtClean="0">
                <a:solidFill>
                  <a:srgbClr val="92D050"/>
                </a:solidFill>
                <a:latin typeface="Calibri" pitchFamily="34" charset="0"/>
              </a:rPr>
              <a:t> 173</a:t>
            </a:r>
            <a:r>
              <a:rPr lang="en-US" sz="2000" baseline="30000" dirty="0" smtClean="0">
                <a:solidFill>
                  <a:srgbClr val="92D050"/>
                </a:solidFill>
                <a:latin typeface="Calibri" pitchFamily="34" charset="0"/>
              </a:rPr>
              <a:t>°</a:t>
            </a:r>
            <a:r>
              <a:rPr lang="en-US" sz="2000" dirty="0" smtClean="0">
                <a:solidFill>
                  <a:srgbClr val="92D050"/>
                </a:solidFill>
                <a:latin typeface="Calibri" pitchFamily="34" charset="0"/>
              </a:rPr>
              <a:t>.</a:t>
            </a:r>
            <a:endParaRPr lang="sr-Cyrl-RS" sz="2000" i="1" dirty="0" smtClean="0">
              <a:solidFill>
                <a:srgbClr val="92D050"/>
              </a:solidFill>
              <a:latin typeface="Calibri" pitchFamily="34" charset="0"/>
            </a:endParaRPr>
          </a:p>
          <a:p>
            <a:pPr marL="533400" indent="-533400" algn="just"/>
            <a:r>
              <a:rPr lang="sr-Cyrl-RS" sz="2000" i="1" dirty="0" smtClean="0">
                <a:solidFill>
                  <a:srgbClr val="92D050"/>
                </a:solidFill>
                <a:latin typeface="Calibri" pitchFamily="34" charset="0"/>
              </a:rPr>
              <a:t>      </a:t>
            </a:r>
            <a:r>
              <a:rPr lang="sr-Cyrl-RS" sz="2000" dirty="0" smtClean="0">
                <a:solidFill>
                  <a:srgbClr val="92D050"/>
                </a:solidFill>
                <a:latin typeface="Calibri" pitchFamily="34" charset="0"/>
              </a:rPr>
              <a:t>б) </a:t>
            </a:r>
            <a:r>
              <a:rPr lang="en-US" sz="2000" dirty="0" smtClean="0">
                <a:solidFill>
                  <a:srgbClr val="92D050"/>
                </a:solidFill>
                <a:latin typeface="Calibri" pitchFamily="34" charset="0"/>
              </a:rPr>
              <a:t>У </a:t>
            </a:r>
            <a:r>
              <a:rPr lang="en-US" sz="2000" dirty="0" err="1" smtClean="0">
                <a:solidFill>
                  <a:srgbClr val="92D050"/>
                </a:solidFill>
                <a:latin typeface="Calibri" pitchFamily="34" charset="0"/>
              </a:rPr>
              <a:t>броју</a:t>
            </a:r>
            <a:r>
              <a:rPr lang="en-US" sz="2000" dirty="0" smtClean="0">
                <a:solidFill>
                  <a:srgbClr val="92D050"/>
                </a:solidFill>
                <a:latin typeface="Calibri" pitchFamily="34" charset="0"/>
              </a:rPr>
              <a:t> </a:t>
            </a:r>
            <a:r>
              <a:rPr lang="en-US" sz="2000" b="1" dirty="0" smtClean="0">
                <a:solidFill>
                  <a:srgbClr val="92D050"/>
                </a:solidFill>
                <a:latin typeface="Calibri" pitchFamily="34" charset="0"/>
              </a:rPr>
              <a:t>13</a:t>
            </a:r>
            <a:r>
              <a:rPr lang="en-US" sz="2000" b="1" i="1" dirty="0" smtClean="0">
                <a:solidFill>
                  <a:srgbClr val="92D050"/>
                </a:solidFill>
                <a:latin typeface="Calibri" pitchFamily="34" charset="0"/>
              </a:rPr>
              <a:t>a</a:t>
            </a:r>
            <a:r>
              <a:rPr lang="en-US" sz="2000" b="1" dirty="0" smtClean="0">
                <a:solidFill>
                  <a:srgbClr val="92D050"/>
                </a:solidFill>
                <a:latin typeface="Calibri" pitchFamily="34" charset="0"/>
              </a:rPr>
              <a:t>7</a:t>
            </a:r>
            <a:r>
              <a:rPr lang="en-US" sz="2000" i="1" dirty="0" smtClean="0">
                <a:solidFill>
                  <a:srgbClr val="92D050"/>
                </a:solidFill>
                <a:latin typeface="Calibri" pitchFamily="34" charset="0"/>
              </a:rPr>
              <a:t> </a:t>
            </a:r>
            <a:r>
              <a:rPr lang="en-US" sz="2000" dirty="0" err="1" smtClean="0">
                <a:solidFill>
                  <a:srgbClr val="92D050"/>
                </a:solidFill>
                <a:latin typeface="Calibri" pitchFamily="34" charset="0"/>
              </a:rPr>
              <a:t>одредити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цифру</a:t>
            </a:r>
            <a:r>
              <a:rPr lang="en-US" sz="2000" dirty="0" smtClean="0">
                <a:solidFill>
                  <a:srgbClr val="92D050"/>
                </a:solidFill>
                <a:latin typeface="Calibri" pitchFamily="34" charset="0"/>
              </a:rPr>
              <a:t> </a:t>
            </a:r>
            <a:r>
              <a:rPr lang="en-US" sz="2000" b="1" i="1" dirty="0" smtClean="0">
                <a:solidFill>
                  <a:srgbClr val="92D050"/>
                </a:solidFill>
                <a:latin typeface="Calibri" pitchFamily="34" charset="0"/>
              </a:rPr>
              <a:t>a</a:t>
            </a:r>
            <a:r>
              <a:rPr lang="en-US" sz="2000" i="1" dirty="0" smtClean="0">
                <a:solidFill>
                  <a:srgbClr val="92D050"/>
                </a:solidFill>
                <a:latin typeface="Calibri" pitchFamily="34" charset="0"/>
              </a:rPr>
              <a:t> </a:t>
            </a:r>
            <a:r>
              <a:rPr lang="en-US" sz="2000" dirty="0" err="1" smtClean="0">
                <a:solidFill>
                  <a:srgbClr val="92D050"/>
                </a:solidFill>
                <a:latin typeface="Calibri" pitchFamily="34" charset="0"/>
              </a:rPr>
              <a:t>тако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број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буде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дељив</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са</a:t>
            </a:r>
            <a:r>
              <a:rPr lang="en-US" sz="2000" dirty="0" smtClean="0">
                <a:solidFill>
                  <a:srgbClr val="92D050"/>
                </a:solidFill>
                <a:latin typeface="Calibri" pitchFamily="34" charset="0"/>
              </a:rPr>
              <a:t> 9.</a:t>
            </a:r>
            <a:endParaRPr lang="sr-Cyrl-RS" sz="2000" i="1" dirty="0" smtClean="0">
              <a:solidFill>
                <a:srgbClr val="92D050"/>
              </a:solidFill>
              <a:latin typeface="Calibri" pitchFamily="34" charset="0"/>
            </a:endParaRPr>
          </a:p>
          <a:p>
            <a:pPr marL="533400" indent="-533400"/>
            <a:r>
              <a:rPr lang="sr-Cyrl-RS" sz="2000" dirty="0" smtClean="0">
                <a:solidFill>
                  <a:srgbClr val="92D050"/>
                </a:solidFill>
                <a:latin typeface="Calibri" pitchFamily="34" charset="0"/>
              </a:rPr>
              <a:t>8.   а) </a:t>
            </a:r>
            <a:r>
              <a:rPr lang="en-US" sz="2000" dirty="0" err="1" smtClean="0">
                <a:solidFill>
                  <a:srgbClr val="92D050"/>
                </a:solidFill>
                <a:latin typeface="Calibri" pitchFamily="34" charset="0"/>
              </a:rPr>
              <a:t>Колика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разлика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збира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цифара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броја</a:t>
            </a:r>
            <a:r>
              <a:rPr lang="en-US" sz="2000" dirty="0" smtClean="0">
                <a:solidFill>
                  <a:srgbClr val="92D050"/>
                </a:solidFill>
                <a:latin typeface="Calibri" pitchFamily="34" charset="0"/>
              </a:rPr>
              <a:t> 2015 и </a:t>
            </a:r>
            <a:r>
              <a:rPr lang="en-US" sz="2000" dirty="0" err="1" smtClean="0">
                <a:solidFill>
                  <a:srgbClr val="92D050"/>
                </a:solidFill>
                <a:latin typeface="Calibri" pitchFamily="34" charset="0"/>
              </a:rPr>
              <a:t>производа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цифара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броја</a:t>
            </a:r>
            <a:r>
              <a:rPr lang="en-US" sz="2000" dirty="0" smtClean="0">
                <a:solidFill>
                  <a:srgbClr val="92D050"/>
                </a:solidFill>
                <a:latin typeface="Calibri" pitchFamily="34" charset="0"/>
              </a:rPr>
              <a:t> 2014?</a:t>
            </a:r>
          </a:p>
          <a:p>
            <a:pPr indent="271463" algn="just"/>
            <a:r>
              <a:rPr lang="sr-Cyrl-RS" sz="2000" dirty="0" smtClean="0">
                <a:solidFill>
                  <a:srgbClr val="92D050"/>
                </a:solidFill>
                <a:latin typeface="Calibri" pitchFamily="34" charset="0"/>
              </a:rPr>
              <a:t> б) Решење једначине </a:t>
            </a:r>
            <a:r>
              <a:rPr lang="en-US" sz="2000" i="1" dirty="0" smtClean="0">
                <a:solidFill>
                  <a:srgbClr val="92D050"/>
                </a:solidFill>
                <a:latin typeface="Calibri" pitchFamily="34" charset="0"/>
              </a:rPr>
              <a:t>2</a:t>
            </a:r>
            <a:r>
              <a:rPr lang="en-US" sz="2000" i="1" baseline="30000" dirty="0" smtClean="0">
                <a:solidFill>
                  <a:srgbClr val="92D050"/>
                </a:solidFill>
                <a:latin typeface="Calibri" pitchFamily="34" charset="0"/>
              </a:rPr>
              <a:t>x-8</a:t>
            </a:r>
            <a:r>
              <a:rPr lang="en-US" sz="2000" i="1" dirty="0" smtClean="0">
                <a:solidFill>
                  <a:srgbClr val="92D050"/>
                </a:solidFill>
                <a:latin typeface="Calibri" pitchFamily="34" charset="0"/>
              </a:rPr>
              <a:t>=</a:t>
            </a:r>
            <a:r>
              <a:rPr lang="sr-Cyrl-RS" sz="2000" i="1" dirty="0" smtClean="0">
                <a:solidFill>
                  <a:srgbClr val="92D050"/>
                </a:solidFill>
                <a:latin typeface="Calibri" pitchFamily="34" charset="0"/>
              </a:rPr>
              <a:t>2</a:t>
            </a:r>
            <a:r>
              <a:rPr lang="en-US" sz="2000" i="1" baseline="30000" dirty="0" smtClean="0">
                <a:solidFill>
                  <a:srgbClr val="92D050"/>
                </a:solidFill>
                <a:latin typeface="Calibri" pitchFamily="34" charset="0"/>
              </a:rPr>
              <a:t>8-x</a:t>
            </a:r>
            <a:r>
              <a:rPr lang="en-US" sz="2000" i="1" dirty="0" smtClean="0">
                <a:solidFill>
                  <a:srgbClr val="92D050"/>
                </a:solidFill>
                <a:latin typeface="Calibri" pitchFamily="34" charset="0"/>
              </a:rPr>
              <a:t>.</a:t>
            </a:r>
            <a:endParaRPr lang="sr-Cyrl-RS" sz="2000" i="1" dirty="0" smtClean="0">
              <a:solidFill>
                <a:srgbClr val="92D050"/>
              </a:solidFill>
              <a:latin typeface="Calibri" pitchFamily="34" charset="0"/>
            </a:endParaRPr>
          </a:p>
          <a:p>
            <a:pPr algn="just"/>
            <a:r>
              <a:rPr lang="sr-Cyrl-RS" sz="2000" dirty="0" smtClean="0">
                <a:solidFill>
                  <a:srgbClr val="92D050"/>
                </a:solidFill>
                <a:latin typeface="Calibri" pitchFamily="34" charset="0"/>
              </a:rPr>
              <a:t>9.   а) Вредност израза </a:t>
            </a:r>
            <a:r>
              <a:rPr lang="en-US" sz="2000" i="1" dirty="0" smtClean="0">
                <a:solidFill>
                  <a:srgbClr val="92D050"/>
                </a:solidFill>
                <a:latin typeface="Calibri" pitchFamily="34" charset="0"/>
              </a:rPr>
              <a:t>(26-5):7+6.</a:t>
            </a:r>
            <a:endParaRPr lang="sr-Cyrl-RS" sz="2000" i="1" dirty="0" smtClean="0">
              <a:solidFill>
                <a:srgbClr val="92D050"/>
              </a:solidFill>
              <a:latin typeface="Calibri" pitchFamily="34" charset="0"/>
            </a:endParaRPr>
          </a:p>
          <a:p>
            <a:pPr algn="just"/>
            <a:r>
              <a:rPr lang="sr-Cyrl-RS" sz="2000" i="1" dirty="0" smtClean="0">
                <a:solidFill>
                  <a:srgbClr val="92D050"/>
                </a:solidFill>
                <a:latin typeface="Calibri" pitchFamily="34" charset="0"/>
              </a:rPr>
              <a:t>      </a:t>
            </a:r>
            <a:r>
              <a:rPr lang="sr-Cyrl-RS" sz="2000" dirty="0" smtClean="0">
                <a:solidFill>
                  <a:srgbClr val="92D050"/>
                </a:solidFill>
                <a:latin typeface="Calibri" pitchFamily="34" charset="0"/>
              </a:rPr>
              <a:t>б) Вредност израза </a:t>
            </a:r>
            <a:r>
              <a:rPr lang="en-US" sz="2000" dirty="0" smtClean="0">
                <a:solidFill>
                  <a:srgbClr val="92D050"/>
                </a:solidFill>
                <a:latin typeface="Calibri" pitchFamily="34" charset="0"/>
              </a:rPr>
              <a:t>3∙</a:t>
            </a:r>
            <a:r>
              <a:rPr lang="en-US" sz="2000" i="1" dirty="0" smtClean="0">
                <a:solidFill>
                  <a:srgbClr val="92D050"/>
                </a:solidFill>
                <a:latin typeface="Calibri" pitchFamily="34" charset="0"/>
              </a:rPr>
              <a:t>(10-20:5-3).</a:t>
            </a:r>
            <a:endParaRPr lang="sr-Cyrl-RS" sz="2000" dirty="0" smtClean="0">
              <a:solidFill>
                <a:srgbClr val="92D050"/>
              </a:solidFill>
              <a:latin typeface="Calibri" pitchFamily="34" charset="0"/>
            </a:endParaRPr>
          </a:p>
          <a:p>
            <a:pPr algn="just"/>
            <a:r>
              <a:rPr lang="sr-Cyrl-RS" sz="2000" dirty="0" smtClean="0">
                <a:solidFill>
                  <a:srgbClr val="92D050"/>
                </a:solidFill>
                <a:latin typeface="Calibri" pitchFamily="34" charset="0"/>
              </a:rPr>
              <a:t>10. а)</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Најмањи двоцифрени број.</a:t>
            </a:r>
            <a:r>
              <a:rPr lang="en-US" sz="2000" dirty="0" smtClean="0">
                <a:solidFill>
                  <a:srgbClr val="92D050"/>
                </a:solidFill>
                <a:latin typeface="Calibri" pitchFamily="34" charset="0"/>
              </a:rPr>
              <a:t> </a:t>
            </a:r>
            <a:endParaRPr lang="sr-Cyrl-RS" sz="2000" dirty="0" smtClean="0">
              <a:solidFill>
                <a:srgbClr val="92D050"/>
              </a:solidFill>
              <a:latin typeface="Calibri" pitchFamily="34" charset="0"/>
            </a:endParaRPr>
          </a:p>
          <a:p>
            <a:pPr marL="631825" indent="-360363" algn="just"/>
            <a:r>
              <a:rPr lang="sr-Cyrl-RS" sz="2000" dirty="0" smtClean="0">
                <a:solidFill>
                  <a:srgbClr val="92D050"/>
                </a:solidFill>
                <a:latin typeface="Calibri" pitchFamily="34" charset="0"/>
              </a:rPr>
              <a:t>  б) </a:t>
            </a:r>
            <a:r>
              <a:rPr lang="en-US" sz="2000" dirty="0" err="1" smtClean="0">
                <a:solidFill>
                  <a:srgbClr val="92D050"/>
                </a:solidFill>
                <a:latin typeface="Calibri" pitchFamily="34" charset="0"/>
              </a:rPr>
              <a:t>Дужина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изводнице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праве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кружне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купе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полупречника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основе</a:t>
            </a:r>
            <a:r>
              <a:rPr lang="en-US" sz="2000" dirty="0" smtClean="0">
                <a:solidFill>
                  <a:srgbClr val="92D050"/>
                </a:solidFill>
                <a:latin typeface="Calibri" pitchFamily="34" charset="0"/>
              </a:rPr>
              <a:t> 6 и </a:t>
            </a:r>
            <a:r>
              <a:rPr lang="en-US" sz="2000" dirty="0" err="1" smtClean="0">
                <a:solidFill>
                  <a:srgbClr val="92D050"/>
                </a:solidFill>
                <a:latin typeface="Calibri" pitchFamily="34" charset="0"/>
              </a:rPr>
              <a:t>висине</a:t>
            </a:r>
            <a:r>
              <a:rPr lang="en-US" sz="2000" dirty="0" smtClean="0">
                <a:solidFill>
                  <a:srgbClr val="92D050"/>
                </a:solidFill>
                <a:latin typeface="Calibri" pitchFamily="34" charset="0"/>
              </a:rPr>
              <a:t> 8.</a:t>
            </a:r>
            <a:endParaRPr lang="sr-Cyrl-RS" sz="2000" dirty="0" smtClean="0">
              <a:solidFill>
                <a:srgbClr val="92D050"/>
              </a:solidFill>
              <a:latin typeface="Calibri" pitchFamily="34" charset="0"/>
            </a:endParaRPr>
          </a:p>
          <a:p>
            <a:pPr indent="271463" algn="just">
              <a:buAutoNum type="arabicPeriod"/>
            </a:pPr>
            <a:endParaRPr lang="en-US" sz="2000" i="1" dirty="0" smtClean="0">
              <a:solidFill>
                <a:schemeClr val="accent1"/>
              </a:solidFill>
              <a:latin typeface="Calibri" pitchFamily="34" charset="0"/>
            </a:endParaRPr>
          </a:p>
          <a:p>
            <a:pPr indent="358775" algn="just">
              <a:buAutoNum type="arabicPeriod"/>
            </a:pPr>
            <a:endParaRPr lang="en-US" sz="2000" dirty="0" smtClean="0">
              <a:solidFill>
                <a:schemeClr val="accent1"/>
              </a:solidFill>
              <a:latin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Врућа столица</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2428892"/>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Активност којом се увежбава сналажљивост, као и јасност и прецизност у изражавању.</a:t>
            </a:r>
          </a:p>
          <a:p>
            <a:pPr marL="271463" indent="-271463" algn="just">
              <a:buFont typeface="Wingdings" pitchFamily="2" charset="2"/>
              <a:buChar char="Ø"/>
            </a:pPr>
            <a:r>
              <a:rPr lang="sr-Cyrl-RS" sz="2000" dirty="0" smtClean="0">
                <a:solidFill>
                  <a:schemeClr val="bg2"/>
                </a:solidFill>
                <a:latin typeface="Calibri" pitchFamily="34" charset="0"/>
              </a:rPr>
              <a:t>Применљива је са ученицима свих узраста на часовима утврђивања градива или систематизације теме.</a:t>
            </a:r>
          </a:p>
          <a:p>
            <a:pPr marL="271463" indent="-271463" algn="just">
              <a:buFont typeface="Wingdings" pitchFamily="2" charset="2"/>
              <a:buChar char="Ø"/>
            </a:pPr>
            <a:r>
              <a:rPr lang="sr-Cyrl-RS" sz="2000" dirty="0" smtClean="0">
                <a:solidFill>
                  <a:schemeClr val="bg2"/>
                </a:solidFill>
                <a:latin typeface="Calibri" pitchFamily="34" charset="0"/>
              </a:rPr>
              <a:t>Посебно је корисна у наставним садржајима у којима је уведен велики број нових појмова (на пример: увод у геометрију, врсте четвороуглова, конусни пресеци, тригонометријске функције, итд.)</a:t>
            </a:r>
          </a:p>
        </p:txBody>
      </p:sp>
      <p:pic>
        <p:nvPicPr>
          <p:cNvPr id="4098" name="Picture 2" descr="C:\Users\Korisnik\Desktop\cartoon-chair-clip-art-1640487.png"/>
          <p:cNvPicPr>
            <a:picLocks noChangeAspect="1" noChangeArrowheads="1"/>
          </p:cNvPicPr>
          <p:nvPr/>
        </p:nvPicPr>
        <p:blipFill>
          <a:blip r:embed="rId2"/>
          <a:srcRect/>
          <a:stretch>
            <a:fillRect/>
          </a:stretch>
        </p:blipFill>
        <p:spPr bwMode="auto">
          <a:xfrm>
            <a:off x="3714744" y="4143380"/>
            <a:ext cx="1818097" cy="2525135"/>
          </a:xfrm>
          <a:prstGeom prst="rect">
            <a:avLst/>
          </a:prstGeom>
          <a:noFill/>
          <a:scene3d>
            <a:camera prst="orthographicFront">
              <a:rot lat="0" lon="0" rev="0"/>
            </a:camera>
            <a:lightRig rig="threePt" dir="t"/>
          </a:scene3d>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Врућа столица</a:t>
            </a:r>
            <a:endParaRPr lang="en-US" dirty="0">
              <a:solidFill>
                <a:schemeClr val="accent1"/>
              </a:solidFill>
              <a:latin typeface="Calibri" pitchFamily="34" charset="0"/>
            </a:endParaRPr>
          </a:p>
        </p:txBody>
      </p:sp>
      <p:sp>
        <p:nvSpPr>
          <p:cNvPr id="7" name="Rectangle 6"/>
          <p:cNvSpPr/>
          <p:nvPr/>
        </p:nvSpPr>
        <p:spPr>
          <a:xfrm>
            <a:off x="642910" y="4643446"/>
            <a:ext cx="8072494" cy="400110"/>
          </a:xfrm>
          <a:prstGeom prst="rect">
            <a:avLst/>
          </a:prstGeom>
        </p:spPr>
        <p:txBody>
          <a:bodyPr wrap="square">
            <a:spAutoFit/>
          </a:bodyPr>
          <a:lstStyle/>
          <a:p>
            <a:pPr marL="1790700" indent="-1790700" algn="just"/>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15 минута.</a:t>
            </a:r>
            <a:endParaRPr lang="en-US" sz="2000" dirty="0"/>
          </a:p>
        </p:txBody>
      </p:sp>
      <p:pic>
        <p:nvPicPr>
          <p:cNvPr id="4098" name="Picture 2" descr="C:\Users\Korisnik\Desktop\cartoon-chair-clip-art-1640487.png"/>
          <p:cNvPicPr>
            <a:picLocks noChangeAspect="1" noChangeArrowheads="1"/>
          </p:cNvPicPr>
          <p:nvPr/>
        </p:nvPicPr>
        <p:blipFill>
          <a:blip r:embed="rId2"/>
          <a:srcRect/>
          <a:stretch>
            <a:fillRect/>
          </a:stretch>
        </p:blipFill>
        <p:spPr bwMode="auto">
          <a:xfrm>
            <a:off x="5357818" y="4714884"/>
            <a:ext cx="1454478" cy="2020108"/>
          </a:xfrm>
          <a:prstGeom prst="rect">
            <a:avLst/>
          </a:prstGeom>
          <a:noFill/>
          <a:scene3d>
            <a:camera prst="orthographicFront">
              <a:rot lat="0" lon="0" rev="0"/>
            </a:camera>
            <a:lightRig rig="threePt" dir="t"/>
          </a:scene3d>
        </p:spPr>
      </p:pic>
      <p:sp>
        <p:nvSpPr>
          <p:cNvPr id="8" name="Rectangle 7"/>
          <p:cNvSpPr/>
          <p:nvPr/>
        </p:nvSpPr>
        <p:spPr>
          <a:xfrm>
            <a:off x="642910" y="1500174"/>
            <a:ext cx="8072494" cy="3139321"/>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провера и самопроцена степена усвојености наставних садржаја;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продубљивање стечених знања кроз њихову креативну интерпретацију и тумачење;</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уочавање значаја добре вербалне комуникације (прецизног изражавања и разумевања изговореног);</a:t>
            </a:r>
            <a:endParaRPr lang="sr-Cyrl-CS" sz="2000" dirty="0" smtClean="0">
              <a:latin typeface="Calibri" pitchFamily="34" charset="0"/>
            </a:endParaRP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подстицање критичности и развој критичког мишљења;</a:t>
            </a:r>
            <a:endParaRPr lang="sr-Cyrl-RS" sz="2000" dirty="0" smtClean="0">
              <a:solidFill>
                <a:srgbClr val="92D050"/>
              </a:solidFill>
              <a:latin typeface="Calibri" pitchFamily="34" charset="0"/>
            </a:endParaRP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промена односа према учењу и мотивисање за активно ангажовање у трагању и формирању сопственог процеса учења и знања;</a:t>
            </a:r>
          </a:p>
          <a:p>
            <a:pPr marL="358775" lvl="1" indent="-271463">
              <a:buClr>
                <a:schemeClr val="accent1"/>
              </a:buClr>
              <a:buFont typeface="Wingdings" pitchFamily="2" charset="2"/>
              <a:buChar char="Ø"/>
            </a:pPr>
            <a:r>
              <a:rPr lang="sr-Cyrl-CS" dirty="0" smtClean="0">
                <a:solidFill>
                  <a:srgbClr val="92D050"/>
                </a:solidFill>
              </a:rPr>
              <a:t>развијање маште, спонтаности, сналажљивости и инвентивности.</a:t>
            </a:r>
            <a:endParaRPr lang="en-US" sz="1600" dirty="0" smtClean="0">
              <a:solidFill>
                <a:srgbClr val="92D050"/>
              </a:solidFill>
            </a:endParaRPr>
          </a:p>
        </p:txBody>
      </p:sp>
      <p:pic>
        <p:nvPicPr>
          <p:cNvPr id="10" name="Picture 2" descr="C:\Users\Korisnik\Desktop\cartoon-chair-clip-art-1640487.png"/>
          <p:cNvPicPr>
            <a:picLocks noChangeAspect="1" noChangeArrowheads="1"/>
          </p:cNvPicPr>
          <p:nvPr/>
        </p:nvPicPr>
        <p:blipFill>
          <a:blip r:embed="rId2"/>
          <a:srcRect/>
          <a:stretch>
            <a:fillRect/>
          </a:stretch>
        </p:blipFill>
        <p:spPr bwMode="auto">
          <a:xfrm>
            <a:off x="7325903" y="4332865"/>
            <a:ext cx="1818097" cy="2525135"/>
          </a:xfrm>
          <a:prstGeom prst="rect">
            <a:avLst/>
          </a:prstGeom>
          <a:noFill/>
          <a:scene3d>
            <a:camera prst="orthographicFront">
              <a:rot lat="0" lon="0" rev="0"/>
            </a:camera>
            <a:lightRig rig="threePt" dir="t"/>
          </a:scene3d>
        </p:spPr>
      </p:pic>
      <p:pic>
        <p:nvPicPr>
          <p:cNvPr id="11" name="Picture 2" descr="C:\Users\Korisnik\Desktop\cartoon-chair-clip-art-1640487.png"/>
          <p:cNvPicPr>
            <a:picLocks noChangeAspect="1" noChangeArrowheads="1"/>
          </p:cNvPicPr>
          <p:nvPr/>
        </p:nvPicPr>
        <p:blipFill>
          <a:blip r:embed="rId2"/>
          <a:srcRect/>
          <a:stretch>
            <a:fillRect/>
          </a:stretch>
        </p:blipFill>
        <p:spPr bwMode="auto">
          <a:xfrm>
            <a:off x="3714744" y="5072074"/>
            <a:ext cx="1090858" cy="1515081"/>
          </a:xfrm>
          <a:prstGeom prst="rect">
            <a:avLst/>
          </a:prstGeom>
          <a:noFill/>
          <a:scene3d>
            <a:camera prst="orthographicFront">
              <a:rot lat="0" lon="0" rev="0"/>
            </a:camera>
            <a:lightRig rig="threePt" dir="t"/>
          </a:scene3d>
        </p:spPr>
      </p:pic>
      <p:pic>
        <p:nvPicPr>
          <p:cNvPr id="12" name="Picture 2" descr="C:\Users\Korisnik\Desktop\cartoon-chair-clip-art-1640487.png"/>
          <p:cNvPicPr>
            <a:picLocks noChangeAspect="1" noChangeArrowheads="1"/>
          </p:cNvPicPr>
          <p:nvPr/>
        </p:nvPicPr>
        <p:blipFill>
          <a:blip r:embed="rId3" cstate="print"/>
          <a:srcRect/>
          <a:stretch>
            <a:fillRect/>
          </a:stretch>
        </p:blipFill>
        <p:spPr bwMode="auto">
          <a:xfrm>
            <a:off x="2214546" y="5429264"/>
            <a:ext cx="727239" cy="1010054"/>
          </a:xfrm>
          <a:prstGeom prst="rect">
            <a:avLst/>
          </a:prstGeom>
          <a:noFill/>
          <a:scene3d>
            <a:camera prst="orthographicFront">
              <a:rot lat="0" lon="0" rev="0"/>
            </a:camera>
            <a:lightRig rig="threePt" dir="t"/>
          </a:scene3d>
        </p:spPr>
      </p:pic>
      <p:pic>
        <p:nvPicPr>
          <p:cNvPr id="13" name="Picture 2" descr="C:\Users\Korisnik\Desktop\cartoon-chair-clip-art-1640487.png"/>
          <p:cNvPicPr>
            <a:picLocks noChangeAspect="1" noChangeArrowheads="1"/>
          </p:cNvPicPr>
          <p:nvPr/>
        </p:nvPicPr>
        <p:blipFill>
          <a:blip r:embed="rId4" cstate="print"/>
          <a:srcRect/>
          <a:stretch>
            <a:fillRect/>
          </a:stretch>
        </p:blipFill>
        <p:spPr bwMode="auto">
          <a:xfrm>
            <a:off x="1000100" y="5715016"/>
            <a:ext cx="363619" cy="505027"/>
          </a:xfrm>
          <a:prstGeom prst="rect">
            <a:avLst/>
          </a:prstGeom>
          <a:noFill/>
          <a:scene3d>
            <a:camera prst="orthographicFront">
              <a:rot lat="0" lon="0" rev="0"/>
            </a:camera>
            <a:lightRig rig="threePt" dir="t"/>
          </a:scene3d>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Врућа столица</a:t>
            </a:r>
            <a:endParaRPr lang="en-US" dirty="0">
              <a:solidFill>
                <a:schemeClr val="accent1"/>
              </a:solidFill>
              <a:latin typeface="Calibri" pitchFamily="34" charset="0"/>
            </a:endParaRPr>
          </a:p>
        </p:txBody>
      </p:sp>
      <p:sp>
        <p:nvSpPr>
          <p:cNvPr id="14" name="Content Placeholder 2"/>
          <p:cNvSpPr txBox="1">
            <a:spLocks/>
          </p:cNvSpPr>
          <p:nvPr/>
        </p:nvSpPr>
        <p:spPr bwMode="auto">
          <a:xfrm>
            <a:off x="642910" y="192880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en-US" sz="2000" dirty="0" err="1" smtClean="0">
                <a:solidFill>
                  <a:srgbClr val="92D050"/>
                </a:solidFill>
                <a:latin typeface="Calibri" pitchFamily="34" charset="0"/>
              </a:rPr>
              <a:t>Један</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седи</a:t>
            </a:r>
            <a:r>
              <a:rPr lang="en-US" sz="2000" smtClean="0">
                <a:solidFill>
                  <a:srgbClr val="92D050"/>
                </a:solidFill>
                <a:latin typeface="Calibri" pitchFamily="34" charset="0"/>
              </a:rPr>
              <a:t> </a:t>
            </a:r>
            <a:r>
              <a:rPr lang="sr-Cyrl-RS" sz="2000" smtClean="0">
                <a:solidFill>
                  <a:srgbClr val="92D050"/>
                </a:solidFill>
                <a:latin typeface="Calibri" pitchFamily="34" charset="0"/>
              </a:rPr>
              <a:t>на</a:t>
            </a:r>
            <a:r>
              <a:rPr lang="en-US" sz="2000" smtClean="0">
                <a:solidFill>
                  <a:srgbClr val="92D050"/>
                </a:solidFill>
                <a:latin typeface="Calibri" pitchFamily="34" charset="0"/>
              </a:rPr>
              <a:t> </a:t>
            </a:r>
            <a:r>
              <a:rPr lang="en-US" sz="2000" dirty="0" smtClean="0">
                <a:solidFill>
                  <a:srgbClr val="92D050"/>
                </a:solidFill>
                <a:latin typeface="Calibri" pitchFamily="34" charset="0"/>
              </a:rPr>
              <a:t>„</a:t>
            </a:r>
            <a:r>
              <a:rPr lang="en-US" sz="2000" dirty="0" err="1" smtClean="0">
                <a:solidFill>
                  <a:srgbClr val="92D050"/>
                </a:solidFill>
                <a:latin typeface="Calibri" pitchFamily="34" charset="0"/>
              </a:rPr>
              <a:t>врућој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столици</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почиње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прича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причу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задату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тему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Прва</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т</a:t>
            </a:r>
            <a:r>
              <a:rPr lang="en-US" sz="2000" dirty="0" err="1" smtClean="0">
                <a:solidFill>
                  <a:srgbClr val="92D050"/>
                </a:solidFill>
                <a:latin typeface="Calibri" pitchFamily="34" charset="0"/>
              </a:rPr>
              <a:t>ема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sr-Cyrl-RS" sz="2000" dirty="0" smtClean="0">
                <a:solidFill>
                  <a:srgbClr val="92D050"/>
                </a:solidFill>
                <a:latin typeface="Calibri" pitchFamily="34" charset="0"/>
              </a:rPr>
              <a:t>, на пример, </a:t>
            </a:r>
            <a:r>
              <a:rPr lang="sr-Cyrl-RS" sz="2000" b="1" dirty="0" smtClean="0">
                <a:solidFill>
                  <a:srgbClr val="92D050"/>
                </a:solidFill>
                <a:latin typeface="Calibri" pitchFamily="34" charset="0"/>
              </a:rPr>
              <a:t>ј</a:t>
            </a:r>
            <a:r>
              <a:rPr lang="en-US" sz="2000" b="1" dirty="0" err="1" smtClean="0">
                <a:solidFill>
                  <a:srgbClr val="92D050"/>
                </a:solidFill>
                <a:latin typeface="Calibri" pitchFamily="34" charset="0"/>
              </a:rPr>
              <a:t>едначина</a:t>
            </a:r>
            <a:r>
              <a:rPr lang="en-US" sz="2000" b="1" dirty="0" smtClean="0">
                <a:solidFill>
                  <a:srgbClr val="92D050"/>
                </a:solidFill>
                <a:latin typeface="Calibri" pitchFamily="34" charset="0"/>
              </a:rPr>
              <a:t> </a:t>
            </a:r>
            <a:r>
              <a:rPr lang="en-US" sz="2000" b="1" dirty="0" err="1" smtClean="0">
                <a:solidFill>
                  <a:srgbClr val="92D050"/>
                </a:solidFill>
                <a:latin typeface="Calibri" pitchFamily="34" charset="0"/>
              </a:rPr>
              <a:t>праве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Ученици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подизањем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руке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сигнализирају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нову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реч</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требало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искористи</a:t>
            </a:r>
            <a:r>
              <a:rPr lang="en-US" sz="2000" dirty="0" smtClean="0">
                <a:solidFill>
                  <a:srgbClr val="92D050"/>
                </a:solidFill>
                <a:latin typeface="Calibri" pitchFamily="34" charset="0"/>
              </a:rPr>
              <a:t> у </a:t>
            </a:r>
            <a:r>
              <a:rPr lang="en-US" sz="2000" dirty="0" err="1" smtClean="0">
                <a:solidFill>
                  <a:srgbClr val="92D050"/>
                </a:solidFill>
                <a:latin typeface="Calibri" pitchFamily="34" charset="0"/>
              </a:rPr>
              <a:t>својој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причи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Реч</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имати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смисла</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везу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почетним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појмом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Најбоље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било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нови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појам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како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употребио</a:t>
            </a:r>
            <a:r>
              <a:rPr lang="en-US" sz="2000" dirty="0" smtClean="0">
                <a:solidFill>
                  <a:srgbClr val="92D050"/>
                </a:solidFill>
                <a:latin typeface="Calibri" pitchFamily="34" charset="0"/>
              </a:rPr>
              <a:t> у </a:t>
            </a:r>
            <a:r>
              <a:rPr lang="en-US" sz="2000" dirty="0" err="1" smtClean="0">
                <a:solidFill>
                  <a:srgbClr val="92D050"/>
                </a:solidFill>
                <a:latin typeface="Calibri" pitchFamily="34" charset="0"/>
              </a:rPr>
              <a:t>контексту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ове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приче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Уколико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направи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омашку</a:t>
            </a:r>
            <a:r>
              <a:rPr lang="en-US" sz="2000" dirty="0" smtClean="0">
                <a:solidFill>
                  <a:srgbClr val="92D050"/>
                </a:solidFill>
                <a:latin typeface="Calibri" pitchFamily="34" charset="0"/>
              </a:rPr>
              <a:t> у </a:t>
            </a:r>
            <a:r>
              <a:rPr lang="en-US" sz="2000" dirty="0" err="1" smtClean="0">
                <a:solidFill>
                  <a:srgbClr val="92D050"/>
                </a:solidFill>
                <a:latin typeface="Calibri" pitchFamily="34" charset="0"/>
              </a:rPr>
              <a:t>причи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напушта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врућу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столицу</a:t>
            </a:r>
            <a:r>
              <a:rPr lang="en-US" sz="2000" dirty="0" smtClean="0">
                <a:solidFill>
                  <a:srgbClr val="92D050"/>
                </a:solidFill>
                <a:latin typeface="Calibri" pitchFamily="34" charset="0"/>
              </a:rPr>
              <a:t> </a:t>
            </a:r>
            <a:r>
              <a:rPr lang="en-US" sz="2000" smtClean="0">
                <a:solidFill>
                  <a:srgbClr val="92D050"/>
                </a:solidFill>
                <a:latin typeface="Calibri" pitchFamily="34" charset="0"/>
              </a:rPr>
              <a:t>и </a:t>
            </a:r>
            <a:r>
              <a:rPr lang="sr-Cyrl-RS" sz="2000" smtClean="0">
                <a:solidFill>
                  <a:srgbClr val="92D050"/>
                </a:solidFill>
                <a:latin typeface="Calibri" pitchFamily="34" charset="0"/>
              </a:rPr>
              <a:t>на</a:t>
            </a:r>
            <a:r>
              <a:rPr lang="en-US" sz="2000" smtClean="0">
                <a:solidFill>
                  <a:srgbClr val="92D050"/>
                </a:solidFill>
                <a:latin typeface="Calibri" pitchFamily="34" charset="0"/>
              </a:rPr>
              <a:t> </a:t>
            </a:r>
            <a:r>
              <a:rPr lang="en-US" sz="2000" dirty="0" err="1" smtClean="0">
                <a:solidFill>
                  <a:srgbClr val="92D050"/>
                </a:solidFill>
                <a:latin typeface="Calibri" pitchFamily="34" charset="0"/>
              </a:rPr>
              <a:t>њу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исправио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Право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исправи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нову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реч</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Вежба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завршава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када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буде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више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појмова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како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гласила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исправна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реченица</a:t>
            </a:r>
            <a:r>
              <a:rPr lang="en-US" sz="2000" dirty="0" smtClean="0">
                <a:solidFill>
                  <a:srgbClr val="92D050"/>
                </a:solidFill>
                <a:latin typeface="Calibri" pitchFamily="34" charset="0"/>
              </a:rPr>
              <a:t>.</a:t>
            </a:r>
          </a:p>
          <a:p>
            <a:pPr algn="just"/>
            <a:r>
              <a:rPr lang="en-US" sz="2000" dirty="0" smtClean="0">
                <a:solidFill>
                  <a:srgbClr val="92D050"/>
                </a:solidFill>
                <a:latin typeface="Calibri" pitchFamily="34" charset="0"/>
              </a:rPr>
              <a:t>	</a:t>
            </a:r>
            <a:endParaRPr lang="sr-Cyrl-RS" sz="2000" dirty="0" smtClean="0">
              <a:solidFill>
                <a:srgbClr val="92D050"/>
              </a:solidFill>
              <a:latin typeface="Calibri"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Техника вајања</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2000264"/>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Интересантна вежба којом се визуелизују различити наставни садржаји, пре свега геометријски (функције, изометријске трансформације).</a:t>
            </a:r>
          </a:p>
          <a:p>
            <a:pPr marL="271463" indent="-271463" algn="just">
              <a:buFont typeface="Wingdings" pitchFamily="2" charset="2"/>
              <a:buChar char="Ø"/>
            </a:pPr>
            <a:r>
              <a:rPr lang="sr-Cyrl-RS" sz="2000" dirty="0" smtClean="0">
                <a:solidFill>
                  <a:schemeClr val="bg2"/>
                </a:solidFill>
                <a:latin typeface="Calibri" pitchFamily="34" charset="0"/>
              </a:rPr>
              <a:t>Применљива је са ученицима старијих разреда основне и у средњој школи кроз различите облике рада (фронтални, групни, рад у паровима).</a:t>
            </a:r>
          </a:p>
        </p:txBody>
      </p:sp>
      <p:sp>
        <p:nvSpPr>
          <p:cNvPr id="6" name="Rectangle 5"/>
          <p:cNvSpPr/>
          <p:nvPr/>
        </p:nvSpPr>
        <p:spPr>
          <a:xfrm>
            <a:off x="714348" y="3503235"/>
            <a:ext cx="8072494" cy="3354765"/>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провера и продубљивање стечених знања кроз њихову креативну интерпретацију;</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оспособљавање за визуелизацију различитих математичких садржаја;</a:t>
            </a: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унапређивање међусобне сарадње и стварање бољих односа међу ученицима;</a:t>
            </a: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подстицање невербалне комуникације;</a:t>
            </a:r>
          </a:p>
          <a:p>
            <a:pPr marL="358775" lvl="1" indent="-271463">
              <a:buClr>
                <a:schemeClr val="accent1"/>
              </a:buClr>
              <a:buFont typeface="Wingdings" pitchFamily="2" charset="2"/>
              <a:buChar char="Ø"/>
            </a:pPr>
            <a:r>
              <a:rPr lang="sr-Cyrl-CS" dirty="0" smtClean="0">
                <a:solidFill>
                  <a:srgbClr val="92D050"/>
                </a:solidFill>
              </a:rPr>
              <a:t>развијање маште, креативности, инвентивности, добре перцепције и апстракције.</a:t>
            </a:r>
            <a:endParaRPr lang="sr-Cyrl-RS" sz="1600" dirty="0" smtClean="0">
              <a:solidFill>
                <a:schemeClr val="bg2"/>
              </a:solidFill>
              <a:latin typeface="Calibri" pitchFamily="34" charset="0"/>
            </a:endParaRPr>
          </a:p>
          <a:p>
            <a:pPr marL="358775" lvl="1" indent="-271463">
              <a:buClr>
                <a:schemeClr val="accent1"/>
              </a:buClr>
              <a:buFont typeface="Wingdings" pitchFamily="2" charset="2"/>
              <a:buChar char="Ø"/>
            </a:pPr>
            <a:endParaRPr lang="en-US" sz="1600" dirty="0" smtClean="0">
              <a:solidFill>
                <a:srgbClr val="92D05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Техника вајања</a:t>
            </a:r>
            <a:endParaRPr lang="en-US" dirty="0">
              <a:solidFill>
                <a:schemeClr val="accent1"/>
              </a:solidFill>
              <a:latin typeface="Calibri" pitchFamily="34" charset="0"/>
            </a:endParaRPr>
          </a:p>
        </p:txBody>
      </p:sp>
      <p:sp>
        <p:nvSpPr>
          <p:cNvPr id="8" name="Rectangle 7"/>
          <p:cNvSpPr/>
          <p:nvPr/>
        </p:nvSpPr>
        <p:spPr>
          <a:xfrm>
            <a:off x="642910" y="1571612"/>
            <a:ext cx="8001055" cy="707886"/>
          </a:xfrm>
          <a:prstGeom prst="rect">
            <a:avLst/>
          </a:prstGeom>
        </p:spPr>
        <p:txBody>
          <a:bodyPr wrap="square">
            <a:spAutoFit/>
          </a:bodyPr>
          <a:lstStyle/>
          <a:p>
            <a:pPr marL="1790700" indent="-1790700" algn="just"/>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10 минута (фронтални облик рада) или 15-20 минута (рад у паровима).</a:t>
            </a:r>
            <a:endParaRPr lang="en-US" sz="2000" dirty="0"/>
          </a:p>
        </p:txBody>
      </p:sp>
      <p:sp>
        <p:nvSpPr>
          <p:cNvPr id="9" name="Rectangle 8"/>
          <p:cNvSpPr/>
          <p:nvPr/>
        </p:nvSpPr>
        <p:spPr>
          <a:xfrm>
            <a:off x="642910" y="2357430"/>
            <a:ext cx="5286412" cy="3477875"/>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наставни листићи;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маказе;</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фломастери;</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лепљива трака;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креп трака;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разнобојни папири;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самолепљиви мемо папирићи;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стикери;</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алуминијумска фолија</a:t>
            </a:r>
            <a:r>
              <a:rPr lang="sr-Cyrl-RS" sz="2000" dirty="0" smtClean="0">
                <a:solidFill>
                  <a:schemeClr val="bg2"/>
                </a:solidFill>
                <a:latin typeface="Calibri" pitchFamily="34" charset="0"/>
              </a:rPr>
              <a:t>;</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с</a:t>
            </a:r>
            <a:r>
              <a:rPr lang="en-US" sz="2000" dirty="0" err="1" smtClean="0">
                <a:solidFill>
                  <a:schemeClr val="bg2"/>
                </a:solidFill>
                <a:latin typeface="Calibri" pitchFamily="34" charset="0"/>
              </a:rPr>
              <a:t>ламчице</a:t>
            </a:r>
            <a:r>
              <a:rPr lang="sr-Cyrl-RS" sz="2000" dirty="0" smtClean="0">
                <a:solidFill>
                  <a:schemeClr val="bg2"/>
                </a:solidFill>
                <a:latin typeface="Calibri" pitchFamily="34" charset="0"/>
              </a:rPr>
              <a:t>.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Техника вајања</a:t>
            </a:r>
            <a:endParaRPr lang="en-US" dirty="0">
              <a:solidFill>
                <a:schemeClr val="accent1"/>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p>
          <a:p>
            <a:pPr algn="ctr"/>
            <a:r>
              <a:rPr lang="sr-Cyrl-RS" sz="2000" b="1" dirty="0" smtClean="0">
                <a:solidFill>
                  <a:schemeClr val="accent1"/>
                </a:solidFill>
                <a:latin typeface="Calibri" pitchFamily="34" charset="0"/>
              </a:rPr>
              <a:t>(фронтални облик рада)</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задаје неком од</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ученика</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техником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вајања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прика</a:t>
            </a:r>
            <a:r>
              <a:rPr lang="sr-Cyrl-RS" sz="2000" dirty="0" smtClean="0">
                <a:solidFill>
                  <a:srgbClr val="92D050"/>
                </a:solidFill>
                <a:latin typeface="Calibri" pitchFamily="34" charset="0"/>
              </a:rPr>
              <a:t>же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неки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задатак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Овај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ученике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жели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поставља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их</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сцени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инструкцију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вајару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своје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моделе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поставља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помера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грубо</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сме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додирује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Уколико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жели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модел</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неки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израз</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лица</a:t>
            </a:r>
            <a:r>
              <a:rPr lang="en-US" sz="2000" smtClean="0">
                <a:solidFill>
                  <a:srgbClr val="92D050"/>
                </a:solidFill>
                <a:latin typeface="Calibri" pitchFamily="34" charset="0"/>
              </a:rPr>
              <a:t>, </a:t>
            </a:r>
            <a:r>
              <a:rPr lang="sr-Cyrl-RS" sz="2000" smtClean="0">
                <a:solidFill>
                  <a:srgbClr val="92D050"/>
                </a:solidFill>
                <a:latin typeface="Calibri" pitchFamily="34" charset="0"/>
              </a:rPr>
              <a:t>он га </a:t>
            </a:r>
            <a:r>
              <a:rPr lang="en-US" sz="2000" smtClean="0">
                <a:solidFill>
                  <a:srgbClr val="92D050"/>
                </a:solidFill>
                <a:latin typeface="Calibri" pitchFamily="34" charset="0"/>
              </a:rPr>
              <a:t>приказује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свом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лицу</a:t>
            </a:r>
            <a:r>
              <a:rPr lang="en-US" sz="2000" dirty="0" smtClean="0">
                <a:solidFill>
                  <a:srgbClr val="92D050"/>
                </a:solidFill>
                <a:latin typeface="Calibri" pitchFamily="34" charset="0"/>
              </a:rPr>
              <a:t>, а </a:t>
            </a:r>
            <a:r>
              <a:rPr lang="en-US" sz="2000" dirty="0" err="1" smtClean="0">
                <a:solidFill>
                  <a:srgbClr val="92D050"/>
                </a:solidFill>
                <a:latin typeface="Calibri" pitchFamily="34" charset="0"/>
              </a:rPr>
              <a:t>модел</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копира</a:t>
            </a:r>
            <a:r>
              <a:rPr lang="en-US" sz="2000" dirty="0" smtClean="0">
                <a:solidFill>
                  <a:srgbClr val="92D050"/>
                </a:solidFill>
                <a:latin typeface="Calibri" pitchFamily="34" charset="0"/>
              </a:rPr>
              <a:t>. </a:t>
            </a:r>
          </a:p>
          <a:p>
            <a:pPr indent="358775" algn="just"/>
            <a:r>
              <a:rPr lang="en-US" sz="2000" err="1" smtClean="0">
                <a:solidFill>
                  <a:srgbClr val="92D050"/>
                </a:solidFill>
                <a:latin typeface="Calibri" pitchFamily="34" charset="0"/>
              </a:rPr>
              <a:t>Остали</a:t>
            </a:r>
            <a:r>
              <a:rPr lang="en-US" sz="2000" smtClean="0">
                <a:solidFill>
                  <a:srgbClr val="92D050"/>
                </a:solidFill>
                <a:latin typeface="Calibri" pitchFamily="34" charset="0"/>
              </a:rPr>
              <a:t> ученици</a:t>
            </a:r>
            <a:r>
              <a:rPr lang="sr-Cyrl-RS" sz="2000" smtClean="0">
                <a:solidFill>
                  <a:srgbClr val="92D050"/>
                </a:solidFill>
                <a:latin typeface="Calibri" pitchFamily="34" charset="0"/>
              </a:rPr>
              <a:t> </a:t>
            </a:r>
            <a:r>
              <a:rPr lang="en-US" sz="2000" smtClean="0">
                <a:solidFill>
                  <a:srgbClr val="92D050"/>
                </a:solidFill>
                <a:latin typeface="Calibri" pitchFamily="34" charset="0"/>
              </a:rPr>
              <a:t>–</a:t>
            </a:r>
            <a:r>
              <a:rPr lang="sr-Cyrl-RS" sz="2000" smtClean="0">
                <a:solidFill>
                  <a:srgbClr val="92D050"/>
                </a:solidFill>
                <a:latin typeface="Calibri" pitchFamily="34" charset="0"/>
              </a:rPr>
              <a:t> </a:t>
            </a:r>
            <a:r>
              <a:rPr lang="en-US" sz="2000" smtClean="0">
                <a:solidFill>
                  <a:srgbClr val="92D050"/>
                </a:solidFill>
                <a:latin typeface="Calibri" pitchFamily="34" charset="0"/>
              </a:rPr>
              <a:t>гледаоци </a:t>
            </a:r>
            <a:r>
              <a:rPr lang="en-US" sz="2000" dirty="0" err="1" smtClean="0">
                <a:solidFill>
                  <a:srgbClr val="92D050"/>
                </a:solidFill>
                <a:latin typeface="Calibri" pitchFamily="34" charset="0"/>
              </a:rPr>
              <a:t>помно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прате</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поступак</a:t>
            </a:r>
            <a:r>
              <a:rPr lang="en-US" sz="2000" smtClean="0">
                <a:solidFill>
                  <a:srgbClr val="92D050"/>
                </a:solidFill>
                <a:latin typeface="Calibri" pitchFamily="34" charset="0"/>
              </a:rPr>
              <a:t> вајања, </a:t>
            </a:r>
            <a:r>
              <a:rPr lang="en-US" sz="2000" dirty="0" smtClean="0">
                <a:solidFill>
                  <a:srgbClr val="92D050"/>
                </a:solidFill>
                <a:latin typeface="Calibri" pitchFamily="34" charset="0"/>
              </a:rPr>
              <a:t>а </a:t>
            </a:r>
            <a:r>
              <a:rPr lang="en-US" sz="2000" dirty="0" err="1" smtClean="0">
                <a:solidFill>
                  <a:srgbClr val="92D050"/>
                </a:solidFill>
                <a:latin typeface="Calibri" pitchFamily="34" charset="0"/>
              </a:rPr>
              <a:t>када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вајар</a:t>
            </a:r>
            <a:r>
              <a:rPr lang="en-US" sz="2000" dirty="0" smtClean="0">
                <a:solidFill>
                  <a:srgbClr val="92D050"/>
                </a:solidFill>
                <a:latin typeface="Calibri" pitchFamily="34" charset="0"/>
              </a:rPr>
              <a:t>“ </a:t>
            </a:r>
            <a:r>
              <a:rPr lang="en-US" sz="2000" err="1" smtClean="0">
                <a:solidFill>
                  <a:srgbClr val="92D050"/>
                </a:solidFill>
                <a:latin typeface="Calibri" pitchFamily="34" charset="0"/>
              </a:rPr>
              <a:t>заврши</a:t>
            </a:r>
            <a:r>
              <a:rPr lang="en-US" sz="2000" smtClean="0">
                <a:solidFill>
                  <a:srgbClr val="92D050"/>
                </a:solidFill>
                <a:latin typeface="Calibri" pitchFamily="34" charset="0"/>
              </a:rPr>
              <a:t> скулптуру, </a:t>
            </a:r>
            <a:r>
              <a:rPr lang="en-US" sz="2000" dirty="0" err="1" smtClean="0">
                <a:solidFill>
                  <a:srgbClr val="92D050"/>
                </a:solidFill>
                <a:latin typeface="Calibri" pitchFamily="34" charset="0"/>
              </a:rPr>
              <a:t>требало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погоде</a:t>
            </a:r>
            <a:r>
              <a:rPr lang="en-US" sz="2000" dirty="0" smtClean="0">
                <a:solidFill>
                  <a:srgbClr val="92D050"/>
                </a:solidFill>
                <a:latin typeface="Calibri" pitchFamily="34" charset="0"/>
              </a:rPr>
              <a:t> о </a:t>
            </a:r>
            <a:r>
              <a:rPr lang="en-US" sz="2000" dirty="0" err="1" smtClean="0">
                <a:solidFill>
                  <a:srgbClr val="92D050"/>
                </a:solidFill>
                <a:latin typeface="Calibri" pitchFamily="34" charset="0"/>
              </a:rPr>
              <a:t>ком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задатку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ради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крају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ове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активности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кратко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прокоментарише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ученицима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шта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десило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услови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овог</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задатка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били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другачији</a:t>
            </a:r>
            <a:r>
              <a:rPr lang="en-US" sz="2000" dirty="0" smtClean="0">
                <a:solidFill>
                  <a:srgbClr val="92D050"/>
                </a:solidFill>
                <a:latin typeface="Calibri" pitchFamily="34" charset="0"/>
              </a:rPr>
              <a:t>.</a:t>
            </a:r>
            <a:endParaRPr lang="sr-Cyrl-RS" sz="2000" dirty="0" smtClean="0">
              <a:solidFill>
                <a:srgbClr val="92D050"/>
              </a:solidFill>
              <a:latin typeface="Calibri" pitchFamily="34" charset="0"/>
            </a:endParaRPr>
          </a:p>
          <a:p>
            <a:pPr indent="358775" algn="just"/>
            <a:r>
              <a:rPr lang="sr-Cyrl-RS" sz="2000" dirty="0" smtClean="0">
                <a:solidFill>
                  <a:srgbClr val="00ADDC"/>
                </a:solidFill>
                <a:latin typeface="Calibri" pitchFamily="34" charset="0"/>
              </a:rPr>
              <a:t>Вежба је реализована у трећем разреду гимназије у оквиру наставних тема вектори и аналитичка геометрија у равни.</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r>
              <a:rPr lang="sr-Cyrl-RS" sz="2400" dirty="0" smtClean="0">
                <a:solidFill>
                  <a:schemeClr val="accent1"/>
                </a:solidFill>
                <a:latin typeface="Calibri" pitchFamily="34" charset="0"/>
              </a:rPr>
              <a:t>Процес рада при решавању задатка аналитичке геометрије помоћу технике вајања,</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6. април 2015. године, Четврта гимназија у Београду</a:t>
            </a:r>
            <a:endParaRPr lang="sr-Cyrl-RS" sz="24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2050" name="Picture 2" descr="C:\Users\Korisnik\Desktop\Dramatematika upotrebljane slike\Picture1.jpg"/>
          <p:cNvPicPr>
            <a:picLocks noChangeAspect="1" noChangeArrowheads="1"/>
          </p:cNvPicPr>
          <p:nvPr/>
        </p:nvPicPr>
        <p:blipFill>
          <a:blip r:embed="rId2"/>
          <a:srcRect/>
          <a:stretch>
            <a:fillRect/>
          </a:stretch>
        </p:blipFill>
        <p:spPr bwMode="auto">
          <a:xfrm>
            <a:off x="1357200" y="1641600"/>
            <a:ext cx="6645275" cy="4986337"/>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Техника вајања</a:t>
            </a:r>
            <a:endParaRPr lang="en-US" dirty="0">
              <a:solidFill>
                <a:schemeClr val="accent1"/>
              </a:solidFill>
              <a:latin typeface="Calibri" pitchFamily="34" charset="0"/>
            </a:endParaRPr>
          </a:p>
        </p:txBody>
      </p:sp>
      <p:sp>
        <p:nvSpPr>
          <p:cNvPr id="7" name="Content Placeholder 2"/>
          <p:cNvSpPr txBox="1">
            <a:spLocks/>
          </p:cNvSpPr>
          <p:nvPr/>
        </p:nvSpPr>
        <p:spPr bwMode="auto">
          <a:xfrm>
            <a:off x="642910" y="1571612"/>
            <a:ext cx="4143404" cy="5286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p>
          <a:p>
            <a:pPr algn="ctr"/>
            <a:r>
              <a:rPr lang="sr-Cyrl-RS" sz="2000" b="1" dirty="0" smtClean="0">
                <a:solidFill>
                  <a:schemeClr val="accent1"/>
                </a:solidFill>
                <a:latin typeface="Calibri" pitchFamily="34" charset="0"/>
              </a:rPr>
              <a:t>(рад у паровима)</a:t>
            </a:r>
            <a:endParaRPr lang="en-US" sz="2000" b="1" dirty="0" smtClean="0">
              <a:solidFill>
                <a:schemeClr val="accent1"/>
              </a:solidFill>
              <a:latin typeface="Calibri" pitchFamily="34" charset="0"/>
            </a:endParaRPr>
          </a:p>
          <a:p>
            <a:pPr algn="ctr"/>
            <a:endParaRPr lang="sr-Cyrl-RS" sz="300" b="1" dirty="0" smtClean="0">
              <a:solidFill>
                <a:schemeClr val="accent1"/>
              </a:solidFill>
              <a:latin typeface="Calibri" pitchFamily="34" charset="0"/>
            </a:endParaRPr>
          </a:p>
          <a:p>
            <a:pPr indent="358775" algn="just"/>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дели ученике у парове. Сваки пар добија задатак 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техником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вајања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прика</a:t>
            </a:r>
            <a:r>
              <a:rPr lang="sr-Cyrl-RS" sz="2000" dirty="0" smtClean="0">
                <a:solidFill>
                  <a:srgbClr val="92D050"/>
                </a:solidFill>
                <a:latin typeface="Calibri" pitchFamily="34" charset="0"/>
              </a:rPr>
              <a:t>же</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две функције (линеарна, квадратна, кубна, корена, експоненцијална</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логаритамска, тригонометријске)</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Најпре је један ученик вајар, а други модел, а затим, након презентације радова, мењају улоге.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инструкцију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вајару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свој</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модел</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не </a:t>
            </a:r>
            <a:r>
              <a:rPr lang="en-US" sz="2000" dirty="0" err="1" smtClean="0">
                <a:solidFill>
                  <a:srgbClr val="92D050"/>
                </a:solidFill>
                <a:latin typeface="Calibri" pitchFamily="34" charset="0"/>
              </a:rPr>
              <a:t>помера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грубо</a:t>
            </a:r>
            <a:r>
              <a:rPr lang="en-US" sz="2000" dirty="0" smtClean="0">
                <a:solidFill>
                  <a:srgbClr val="92D050"/>
                </a:solidFill>
                <a:latin typeface="Calibri" pitchFamily="34" charset="0"/>
              </a:rPr>
              <a:t> и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сме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му</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додирује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Уколико</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жели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да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модел</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има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неки</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израз</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лица</a:t>
            </a:r>
            <a:r>
              <a:rPr lang="en-US" sz="2000" smtClean="0">
                <a:solidFill>
                  <a:srgbClr val="92D050"/>
                </a:solidFill>
                <a:latin typeface="Calibri" pitchFamily="34" charset="0"/>
              </a:rPr>
              <a:t>, </a:t>
            </a:r>
            <a:r>
              <a:rPr lang="sr-Cyrl-RS" sz="2000" smtClean="0">
                <a:solidFill>
                  <a:srgbClr val="92D050"/>
                </a:solidFill>
                <a:latin typeface="Calibri" pitchFamily="34" charset="0"/>
              </a:rPr>
              <a:t>он га</a:t>
            </a:r>
            <a:r>
              <a:rPr lang="en-US" sz="2000" smtClean="0">
                <a:solidFill>
                  <a:srgbClr val="92D050"/>
                </a:solidFill>
                <a:latin typeface="Calibri" pitchFamily="34" charset="0"/>
              </a:rPr>
              <a:t> </a:t>
            </a:r>
            <a:r>
              <a:rPr lang="en-US" sz="2000" dirty="0" err="1" smtClean="0">
                <a:solidFill>
                  <a:srgbClr val="92D050"/>
                </a:solidFill>
                <a:latin typeface="Calibri" pitchFamily="34" charset="0"/>
              </a:rPr>
              <a:t>приказује</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на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свом</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лицу</a:t>
            </a:r>
            <a:r>
              <a:rPr lang="en-US" sz="2000" dirty="0" smtClean="0">
                <a:solidFill>
                  <a:srgbClr val="92D050"/>
                </a:solidFill>
                <a:latin typeface="Calibri" pitchFamily="34" charset="0"/>
              </a:rPr>
              <a:t>, а </a:t>
            </a:r>
            <a:r>
              <a:rPr lang="en-US" sz="2000" dirty="0" err="1" smtClean="0">
                <a:solidFill>
                  <a:srgbClr val="92D050"/>
                </a:solidFill>
                <a:latin typeface="Calibri" pitchFamily="34" charset="0"/>
              </a:rPr>
              <a:t>модел</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га</a:t>
            </a:r>
            <a:r>
              <a:rPr lang="en-US" sz="2000" dirty="0" smtClean="0">
                <a:solidFill>
                  <a:srgbClr val="92D050"/>
                </a:solidFill>
                <a:latin typeface="Calibri" pitchFamily="34" charset="0"/>
              </a:rPr>
              <a:t> </a:t>
            </a:r>
            <a:r>
              <a:rPr lang="en-US" sz="2000" dirty="0" err="1" smtClean="0">
                <a:solidFill>
                  <a:srgbClr val="92D050"/>
                </a:solidFill>
                <a:latin typeface="Calibri" pitchFamily="34" charset="0"/>
              </a:rPr>
              <a:t>копира</a:t>
            </a:r>
            <a:r>
              <a:rPr lang="en-US" sz="2000" dirty="0" smtClean="0">
                <a:solidFill>
                  <a:srgbClr val="92D050"/>
                </a:solidFill>
                <a:latin typeface="Calibri" pitchFamily="34" charset="0"/>
              </a:rPr>
              <a:t>. </a:t>
            </a:r>
          </a:p>
          <a:p>
            <a:pPr indent="358775" algn="just"/>
            <a:endParaRPr lang="sr-Cyrl-RS" sz="2000" dirty="0" smtClean="0">
              <a:solidFill>
                <a:srgbClr val="00ADDC"/>
              </a:solidFill>
              <a:latin typeface="Calibri" pitchFamily="34" charset="0"/>
            </a:endParaRPr>
          </a:p>
        </p:txBody>
      </p:sp>
      <p:pic>
        <p:nvPicPr>
          <p:cNvPr id="74755" name="Picture 3" descr="C:\Users\Korisnik\Desktop\Dramatematika upotrebljane slike\Math functions shown with arms and hands.jpg"/>
          <p:cNvPicPr>
            <a:picLocks noChangeAspect="1" noChangeArrowheads="1"/>
          </p:cNvPicPr>
          <p:nvPr/>
        </p:nvPicPr>
        <p:blipFill>
          <a:blip r:embed="rId2"/>
          <a:srcRect/>
          <a:stretch>
            <a:fillRect/>
          </a:stretch>
        </p:blipFill>
        <p:spPr bwMode="auto">
          <a:xfrm>
            <a:off x="4786314" y="2214554"/>
            <a:ext cx="4200525" cy="4162425"/>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r>
              <a:rPr lang="sr-Cyrl-RS" sz="2200" dirty="0" smtClean="0">
                <a:solidFill>
                  <a:schemeClr val="accent1"/>
                </a:solidFill>
                <a:latin typeface="Calibri" pitchFamily="34" charset="0"/>
              </a:rPr>
              <a:t>Презентација радова при представљању функција техником вајања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на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sp>
        <p:nvSpPr>
          <p:cNvPr id="8" name="Rectangle 7"/>
          <p:cNvSpPr/>
          <p:nvPr/>
        </p:nvSpPr>
        <p:spPr>
          <a:xfrm>
            <a:off x="1214415" y="6457890"/>
            <a:ext cx="1928826" cy="400110"/>
          </a:xfrm>
          <a:prstGeom prst="rect">
            <a:avLst/>
          </a:prstGeom>
        </p:spPr>
        <p:txBody>
          <a:bodyPr wrap="square">
            <a:spAutoFit/>
          </a:bodyPr>
          <a:lstStyle/>
          <a:p>
            <a:pPr marL="1790700" indent="-1790700" algn="ctr"/>
            <a:r>
              <a:rPr lang="sr-Cyrl-RS" sz="2000" dirty="0" smtClean="0">
                <a:solidFill>
                  <a:srgbClr val="92D050"/>
                </a:solidFill>
                <a:latin typeface="Calibri" pitchFamily="34" charset="0"/>
              </a:rPr>
              <a:t>Функција</a:t>
            </a:r>
            <a:r>
              <a:rPr lang="sr-Cyrl-RS" sz="2000" i="1" dirty="0" smtClean="0">
                <a:solidFill>
                  <a:srgbClr val="92D050"/>
                </a:solidFill>
                <a:latin typeface="Calibri" pitchFamily="34" charset="0"/>
              </a:rPr>
              <a:t> </a:t>
            </a:r>
            <a:r>
              <a:rPr lang="en-US" sz="2000" i="1" dirty="0" smtClean="0">
                <a:solidFill>
                  <a:srgbClr val="92D050"/>
                </a:solidFill>
                <a:latin typeface="Calibri" pitchFamily="34" charset="0"/>
              </a:rPr>
              <a:t>y=|x|</a:t>
            </a:r>
            <a:endParaRPr lang="en-US" sz="2000" i="1" dirty="0">
              <a:solidFill>
                <a:srgbClr val="92D050"/>
              </a:solidFill>
            </a:endParaRPr>
          </a:p>
        </p:txBody>
      </p:sp>
      <p:sp>
        <p:nvSpPr>
          <p:cNvPr id="9" name="Rectangle 8"/>
          <p:cNvSpPr/>
          <p:nvPr/>
        </p:nvSpPr>
        <p:spPr>
          <a:xfrm>
            <a:off x="3643306" y="5357826"/>
            <a:ext cx="2000264" cy="400110"/>
          </a:xfrm>
          <a:prstGeom prst="rect">
            <a:avLst/>
          </a:prstGeom>
        </p:spPr>
        <p:txBody>
          <a:bodyPr wrap="square">
            <a:spAutoFit/>
          </a:bodyPr>
          <a:lstStyle/>
          <a:p>
            <a:pPr marL="1790700" indent="-1790700" algn="ctr"/>
            <a:r>
              <a:rPr lang="sr-Cyrl-RS" sz="2000" dirty="0" smtClean="0">
                <a:solidFill>
                  <a:srgbClr val="92D050"/>
                </a:solidFill>
                <a:latin typeface="Calibri" pitchFamily="34" charset="0"/>
              </a:rPr>
              <a:t>Функција</a:t>
            </a:r>
            <a:r>
              <a:rPr lang="sr-Cyrl-RS" sz="2000" i="1" dirty="0" smtClean="0">
                <a:solidFill>
                  <a:srgbClr val="92D050"/>
                </a:solidFill>
                <a:latin typeface="Calibri" pitchFamily="34" charset="0"/>
              </a:rPr>
              <a:t> </a:t>
            </a:r>
            <a:r>
              <a:rPr lang="en-US" sz="2000" i="1" dirty="0" smtClean="0">
                <a:solidFill>
                  <a:srgbClr val="92D050"/>
                </a:solidFill>
                <a:latin typeface="Calibri" pitchFamily="34" charset="0"/>
              </a:rPr>
              <a:t>y=</a:t>
            </a:r>
            <a:r>
              <a:rPr lang="en-US" sz="2000" i="1" dirty="0" err="1" smtClean="0">
                <a:solidFill>
                  <a:srgbClr val="92D050"/>
                </a:solidFill>
                <a:latin typeface="Calibri" pitchFamily="34" charset="0"/>
              </a:rPr>
              <a:t>cosx</a:t>
            </a:r>
            <a:endParaRPr lang="en-US" sz="2000" i="1" dirty="0">
              <a:solidFill>
                <a:srgbClr val="92D050"/>
              </a:solidFill>
            </a:endParaRPr>
          </a:p>
        </p:txBody>
      </p:sp>
      <p:sp>
        <p:nvSpPr>
          <p:cNvPr id="10" name="Rectangle 9"/>
          <p:cNvSpPr/>
          <p:nvPr/>
        </p:nvSpPr>
        <p:spPr>
          <a:xfrm>
            <a:off x="6143636" y="6457890"/>
            <a:ext cx="1928826" cy="400110"/>
          </a:xfrm>
          <a:prstGeom prst="rect">
            <a:avLst/>
          </a:prstGeom>
        </p:spPr>
        <p:txBody>
          <a:bodyPr wrap="square">
            <a:spAutoFit/>
          </a:bodyPr>
          <a:lstStyle/>
          <a:p>
            <a:pPr marL="1790700" indent="-1790700" algn="ctr"/>
            <a:r>
              <a:rPr lang="sr-Cyrl-RS" sz="2000" dirty="0" smtClean="0">
                <a:solidFill>
                  <a:srgbClr val="92D050"/>
                </a:solidFill>
                <a:latin typeface="Calibri" pitchFamily="34" charset="0"/>
              </a:rPr>
              <a:t>Функција</a:t>
            </a:r>
            <a:r>
              <a:rPr lang="sr-Cyrl-RS" sz="2000" b="1" i="1" dirty="0" smtClean="0">
                <a:solidFill>
                  <a:srgbClr val="92D050"/>
                </a:solidFill>
                <a:latin typeface="Calibri" pitchFamily="34" charset="0"/>
              </a:rPr>
              <a:t> </a:t>
            </a:r>
            <a:r>
              <a:rPr lang="en-US" sz="2000" i="1" dirty="0" smtClean="0">
                <a:solidFill>
                  <a:srgbClr val="92D050"/>
                </a:solidFill>
                <a:latin typeface="Calibri" pitchFamily="34" charset="0"/>
              </a:rPr>
              <a:t>y=x</a:t>
            </a:r>
            <a:r>
              <a:rPr lang="en-US" sz="2000" i="1" baseline="30000" dirty="0" smtClean="0">
                <a:solidFill>
                  <a:srgbClr val="92D050"/>
                </a:solidFill>
                <a:latin typeface="Calibri" pitchFamily="34" charset="0"/>
              </a:rPr>
              <a:t>3</a:t>
            </a:r>
            <a:endParaRPr lang="en-US" sz="2000" i="1" dirty="0">
              <a:solidFill>
                <a:srgbClr val="92D050"/>
              </a:solidFill>
            </a:endParaRPr>
          </a:p>
        </p:txBody>
      </p:sp>
      <p:pic>
        <p:nvPicPr>
          <p:cNvPr id="16386" name="Picture 2" descr="C:\Users\Korisnik\Desktop\Dramatematika upotrebljane slike\Picture29.jpg"/>
          <p:cNvPicPr>
            <a:picLocks noChangeAspect="1" noChangeArrowheads="1"/>
          </p:cNvPicPr>
          <p:nvPr/>
        </p:nvPicPr>
        <p:blipFill>
          <a:blip r:embed="rId2"/>
          <a:srcRect/>
          <a:stretch>
            <a:fillRect/>
          </a:stretch>
        </p:blipFill>
        <p:spPr bwMode="auto">
          <a:xfrm>
            <a:off x="1213200" y="2930400"/>
            <a:ext cx="1993900" cy="3505200"/>
          </a:xfrm>
          <a:prstGeom prst="rect">
            <a:avLst/>
          </a:prstGeom>
          <a:noFill/>
        </p:spPr>
      </p:pic>
      <p:pic>
        <p:nvPicPr>
          <p:cNvPr id="16387" name="Picture 3" descr="C:\Users\Korisnik\Desktop\Dramatematika upotrebljane slike\Picture30.jpg"/>
          <p:cNvPicPr>
            <a:picLocks noChangeAspect="1" noChangeArrowheads="1"/>
          </p:cNvPicPr>
          <p:nvPr/>
        </p:nvPicPr>
        <p:blipFill>
          <a:blip r:embed="rId3"/>
          <a:srcRect/>
          <a:stretch>
            <a:fillRect/>
          </a:stretch>
        </p:blipFill>
        <p:spPr bwMode="auto">
          <a:xfrm>
            <a:off x="3643200" y="1857600"/>
            <a:ext cx="1993900" cy="3505200"/>
          </a:xfrm>
          <a:prstGeom prst="rect">
            <a:avLst/>
          </a:prstGeom>
          <a:noFill/>
        </p:spPr>
      </p:pic>
      <p:pic>
        <p:nvPicPr>
          <p:cNvPr id="16388" name="Picture 4" descr="C:\Users\Korisnik\Desktop\Dramatematika upotrebljane slike\Picture31.jpg"/>
          <p:cNvPicPr>
            <a:picLocks noChangeAspect="1" noChangeArrowheads="1"/>
          </p:cNvPicPr>
          <p:nvPr/>
        </p:nvPicPr>
        <p:blipFill>
          <a:blip r:embed="rId4"/>
          <a:srcRect/>
          <a:stretch>
            <a:fillRect/>
          </a:stretch>
        </p:blipFill>
        <p:spPr bwMode="auto">
          <a:xfrm>
            <a:off x="6145200" y="2930400"/>
            <a:ext cx="1993900" cy="35052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Математички плес</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714348" y="1571612"/>
            <a:ext cx="8001056" cy="2786082"/>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Примењује се као уводна или завршна активност, са ученицима свих узраста.</a:t>
            </a:r>
          </a:p>
          <a:p>
            <a:pPr marL="271463" indent="-271463" algn="just">
              <a:buFont typeface="Wingdings" pitchFamily="2" charset="2"/>
              <a:buChar char="Ø"/>
            </a:pPr>
            <a:r>
              <a:rPr lang="sr-Cyrl-RS" sz="2000" dirty="0" smtClean="0">
                <a:solidFill>
                  <a:schemeClr val="bg2"/>
                </a:solidFill>
                <a:latin typeface="Calibri" pitchFamily="34" charset="0"/>
              </a:rPr>
              <a:t>Добро је да се користи на часу на коме је коришћена Техника вајања, мада се може осмислити и на неки други начин.</a:t>
            </a:r>
          </a:p>
          <a:p>
            <a:pPr marL="271463" indent="-271463" algn="just">
              <a:buFont typeface="Wingdings" pitchFamily="2" charset="2"/>
              <a:buChar char="Ø"/>
            </a:pPr>
            <a:r>
              <a:rPr lang="sr-Cyrl-RS" sz="2000" dirty="0" smtClean="0">
                <a:solidFill>
                  <a:schemeClr val="bg2"/>
                </a:solidFill>
                <a:latin typeface="Calibri" pitchFamily="34" charset="0"/>
              </a:rPr>
              <a:t>Ангажује другачија чула и концентрацију ученика, будући да се игра уз музику и садржи елементе покрета и плеса.</a:t>
            </a:r>
          </a:p>
          <a:p>
            <a:pPr marL="271463" indent="-271463" algn="just">
              <a:buFont typeface="Wingdings" pitchFamily="2" charset="2"/>
              <a:buChar char="Ø"/>
            </a:pPr>
            <a:r>
              <a:rPr lang="sr-Cyrl-RS" sz="2000" dirty="0" smtClean="0">
                <a:solidFill>
                  <a:schemeClr val="bg2"/>
                </a:solidFill>
                <a:latin typeface="Calibri" pitchFamily="34" charset="0"/>
              </a:rPr>
              <a:t>Може имати више различитих варијација од којих ће бити описане две.</a:t>
            </a:r>
          </a:p>
        </p:txBody>
      </p:sp>
      <p:sp>
        <p:nvSpPr>
          <p:cNvPr id="14" name="Rectangle 13"/>
          <p:cNvSpPr/>
          <p:nvPr/>
        </p:nvSpPr>
        <p:spPr>
          <a:xfrm>
            <a:off x="642910" y="4429132"/>
            <a:ext cx="8001055" cy="400110"/>
          </a:xfrm>
          <a:prstGeom prst="rect">
            <a:avLst/>
          </a:prstGeom>
        </p:spPr>
        <p:txBody>
          <a:bodyPr wrap="square">
            <a:spAutoFit/>
          </a:bodyPr>
          <a:lstStyle/>
          <a:p>
            <a:pPr marL="1790700" indent="-1790700" algn="just"/>
            <a:r>
              <a:rPr lang="sr-Cyrl-RS" sz="2000" b="1" dirty="0" smtClean="0">
                <a:solidFill>
                  <a:schemeClr val="accent1"/>
                </a:solidFill>
                <a:latin typeface="Calibri" pitchFamily="34" charset="0"/>
              </a:rPr>
              <a:t>Трајање вежбе</a:t>
            </a:r>
            <a:r>
              <a:rPr lang="sr-Cyrl-RS" sz="2000" dirty="0" smtClean="0">
                <a:solidFill>
                  <a:schemeClr val="accent1"/>
                </a:solidFill>
                <a:latin typeface="Calibri" pitchFamily="34" charset="0"/>
              </a:rPr>
              <a:t> </a:t>
            </a:r>
            <a:r>
              <a:rPr lang="sr-Cyrl-RS" sz="2000" dirty="0" smtClean="0">
                <a:solidFill>
                  <a:schemeClr val="bg2"/>
                </a:solidFill>
                <a:latin typeface="Calibri" pitchFamily="34" charset="0"/>
              </a:rPr>
              <a:t>5-10 минута</a:t>
            </a:r>
            <a:endParaRPr lang="en-US" sz="2000" dirty="0"/>
          </a:p>
        </p:txBody>
      </p:sp>
      <p:sp>
        <p:nvSpPr>
          <p:cNvPr id="15" name="Rectangle 14"/>
          <p:cNvSpPr/>
          <p:nvPr/>
        </p:nvSpPr>
        <p:spPr>
          <a:xfrm>
            <a:off x="642910" y="4857760"/>
            <a:ext cx="5286412" cy="1015663"/>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Потребан материјал: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аудио уређај;</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припремљени музички садржаји.</a:t>
            </a:r>
          </a:p>
        </p:txBody>
      </p:sp>
      <p:pic>
        <p:nvPicPr>
          <p:cNvPr id="17" name="Picture 10" descr="C:\Users\Korisnik\Desktop\Untitled.jpg"/>
          <p:cNvPicPr>
            <a:picLocks noChangeAspect="1" noChangeArrowheads="1"/>
          </p:cNvPicPr>
          <p:nvPr/>
        </p:nvPicPr>
        <p:blipFill>
          <a:blip r:embed="rId2"/>
          <a:srcRect/>
          <a:stretch>
            <a:fillRect/>
          </a:stretch>
        </p:blipFill>
        <p:spPr bwMode="auto">
          <a:xfrm>
            <a:off x="5572132" y="4286256"/>
            <a:ext cx="1897380" cy="230886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Математички плес</a:t>
            </a:r>
            <a:endParaRPr lang="en-US" dirty="0">
              <a:solidFill>
                <a:schemeClr val="accent1"/>
              </a:solidFill>
              <a:latin typeface="Calibri" pitchFamily="34" charset="0"/>
            </a:endParaRPr>
          </a:p>
        </p:txBody>
      </p:sp>
      <p:sp>
        <p:nvSpPr>
          <p:cNvPr id="6" name="Rectangle 5"/>
          <p:cNvSpPr/>
          <p:nvPr/>
        </p:nvSpPr>
        <p:spPr>
          <a:xfrm>
            <a:off x="642910" y="1643050"/>
            <a:ext cx="8215370" cy="2862322"/>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вежбе: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понављање стечених знања кроз њихову креативну интерпретацију – покрет и плес;</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оспособљавање за визуелизацију различитих математичких садржаја;</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истраживање различитих покрета, повећање обима и координације покрета;</a:t>
            </a:r>
            <a:endParaRPr lang="sr-Cyrl-CS" sz="2000" dirty="0" smtClean="0">
              <a:solidFill>
                <a:srgbClr val="92D050"/>
              </a:solidFill>
              <a:latin typeface="Calibri" pitchFamily="34" charset="0"/>
            </a:endParaRP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подстицање невербалне комуникације;</a:t>
            </a:r>
          </a:p>
          <a:p>
            <a:pPr marL="358775" lvl="1" indent="-271463">
              <a:buClr>
                <a:schemeClr val="accent1"/>
              </a:buClr>
              <a:buFont typeface="Wingdings" pitchFamily="2" charset="2"/>
              <a:buChar char="Ø"/>
            </a:pPr>
            <a:r>
              <a:rPr lang="sr-Cyrl-CS" sz="2000" dirty="0" smtClean="0">
                <a:solidFill>
                  <a:srgbClr val="92D050"/>
                </a:solidFill>
                <a:latin typeface="Calibri" pitchFamily="34" charset="0"/>
              </a:rPr>
              <a:t>унапређивање сарадње и блискости међу ученицима</a:t>
            </a:r>
            <a:r>
              <a:rPr lang="sr-Cyrl-RS" sz="2000" dirty="0" smtClean="0">
                <a:solidFill>
                  <a:schemeClr val="bg2"/>
                </a:solidFill>
                <a:latin typeface="Calibri" pitchFamily="34" charset="0"/>
              </a:rPr>
              <a:t> и стварање групне кохезије.</a:t>
            </a:r>
            <a:endParaRPr lang="en-US" sz="2000" dirty="0" smtClean="0">
              <a:solidFill>
                <a:srgbClr val="92D050"/>
              </a:solidFill>
            </a:endParaRPr>
          </a:p>
        </p:txBody>
      </p:sp>
      <p:pic>
        <p:nvPicPr>
          <p:cNvPr id="2055" name="Picture 7" descr="C:\Users\Korisnik\Desktop\9TzodLXec1.jpg"/>
          <p:cNvPicPr>
            <a:picLocks noChangeAspect="1" noChangeArrowheads="1"/>
          </p:cNvPicPr>
          <p:nvPr/>
        </p:nvPicPr>
        <p:blipFill>
          <a:blip r:embed="rId2"/>
          <a:srcRect/>
          <a:stretch>
            <a:fillRect/>
          </a:stretch>
        </p:blipFill>
        <p:spPr bwMode="auto">
          <a:xfrm>
            <a:off x="2285984" y="4482000"/>
            <a:ext cx="5257800" cy="22733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Математички плес</a:t>
            </a:r>
            <a:endParaRPr lang="en-US" dirty="0">
              <a:solidFill>
                <a:schemeClr val="accent1"/>
              </a:solidFill>
              <a:latin typeface="Calibri" pitchFamily="34" charset="0"/>
            </a:endParaRPr>
          </a:p>
        </p:txBody>
      </p:sp>
      <p:sp>
        <p:nvSpPr>
          <p:cNvPr id="7" name="Content Placeholder 2"/>
          <p:cNvSpPr txBox="1">
            <a:spLocks/>
          </p:cNvSpPr>
          <p:nvPr/>
        </p:nvSpPr>
        <p:spPr bwMode="auto">
          <a:xfrm>
            <a:off x="642910" y="1571612"/>
            <a:ext cx="8215370" cy="5286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sr-Cyrl-RS" sz="2000" b="1" dirty="0" smtClean="0">
                <a:solidFill>
                  <a:schemeClr val="accent1"/>
                </a:solidFill>
                <a:latin typeface="Calibri" pitchFamily="34" charset="0"/>
              </a:rPr>
              <a:t>Опис вежбе </a:t>
            </a:r>
          </a:p>
          <a:p>
            <a:pPr algn="ctr"/>
            <a:endParaRPr lang="sr-Cyrl-RS" sz="300" b="1" dirty="0" smtClean="0">
              <a:solidFill>
                <a:schemeClr val="accent1"/>
              </a:solidFill>
              <a:latin typeface="Calibri" pitchFamily="34" charset="0"/>
            </a:endParaRPr>
          </a:p>
          <a:p>
            <a:pPr indent="358775" algn="just"/>
            <a:r>
              <a:rPr lang="en-US" sz="2000" dirty="0" err="1" smtClean="0">
                <a:solidFill>
                  <a:srgbClr val="92D050"/>
                </a:solidFill>
                <a:latin typeface="Calibri" pitchFamily="34" charset="0"/>
              </a:rPr>
              <a:t>Наставник</a:t>
            </a:r>
            <a:r>
              <a:rPr lang="en-US" sz="2000" dirty="0" smtClean="0">
                <a:solidFill>
                  <a:srgbClr val="92D050"/>
                </a:solidFill>
                <a:latin typeface="Calibri" pitchFamily="34" charset="0"/>
              </a:rPr>
              <a:t> </a:t>
            </a:r>
            <a:r>
              <a:rPr lang="sr-Cyrl-RS" sz="2000" dirty="0" smtClean="0">
                <a:solidFill>
                  <a:srgbClr val="92D050"/>
                </a:solidFill>
                <a:latin typeface="Calibri" pitchFamily="34" charset="0"/>
              </a:rPr>
              <a:t>пушта музику и замоли ученике да стану у круг и плешу свако на свој начин. Током вежбе наставник може неколико пута да мења музику, користећи различите музичке правце и ритмове.</a:t>
            </a:r>
          </a:p>
          <a:p>
            <a:pPr indent="358775" algn="just"/>
            <a:r>
              <a:rPr lang="sr-Cyrl-RS" sz="2000" dirty="0" smtClean="0">
                <a:solidFill>
                  <a:srgbClr val="92D050"/>
                </a:solidFill>
                <a:latin typeface="Calibri" pitchFamily="34" charset="0"/>
              </a:rPr>
              <a:t>Након 2 минута наставник уводи ново правило: када изговори неки од појмова који су коришћени током технике вајања, у средиште </a:t>
            </a:r>
            <a:r>
              <a:rPr lang="sr-Cyrl-RS" sz="2000" smtClean="0">
                <a:solidFill>
                  <a:srgbClr val="92D050"/>
                </a:solidFill>
                <a:latin typeface="Calibri" pitchFamily="34" charset="0"/>
              </a:rPr>
              <a:t>круга долази </a:t>
            </a:r>
            <a:r>
              <a:rPr lang="sr-Cyrl-RS" sz="2000" dirty="0" smtClean="0">
                <a:solidFill>
                  <a:srgbClr val="92D050"/>
                </a:solidFill>
                <a:latin typeface="Calibri" pitchFamily="34" charset="0"/>
              </a:rPr>
              <a:t>ученик који је </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вајан</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 у тај појам и заузима положај </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извајане скулптуре</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 Остали ученици опонашају његов покрет, при чему настављају да плешу. Он се затим враћа у круг, а наставник (или један од ученика) изговара следећи појам. Битно је да током плеса буду прозвани сви </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вајани</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 ученици, при чему се неки могу прозвати и више пута.</a:t>
            </a:r>
          </a:p>
          <a:p>
            <a:pPr indent="358775" algn="just"/>
            <a:r>
              <a:rPr lang="sr-Cyrl-RS" sz="2000" dirty="0" smtClean="0">
                <a:solidFill>
                  <a:srgbClr val="92D050"/>
                </a:solidFill>
                <a:latin typeface="Calibri" pitchFamily="34" charset="0"/>
              </a:rPr>
              <a:t>У другој верзији математичког плеса, један од ученика изађе напоље, а остали се договоре којих </a:t>
            </a:r>
            <a:r>
              <a:rPr lang="sr-Cyrl-RS" sz="2000" smtClean="0">
                <a:solidFill>
                  <a:srgbClr val="92D050"/>
                </a:solidFill>
                <a:latin typeface="Calibri" pitchFamily="34" charset="0"/>
              </a:rPr>
              <a:t>четворо и </a:t>
            </a:r>
            <a:r>
              <a:rPr lang="sr-Cyrl-RS" sz="2000" dirty="0" smtClean="0">
                <a:solidFill>
                  <a:srgbClr val="92D050"/>
                </a:solidFill>
                <a:latin typeface="Calibri" pitchFamily="34" charset="0"/>
              </a:rPr>
              <a:t>којим </a:t>
            </a:r>
            <a:r>
              <a:rPr lang="sr-Cyrl-RS" sz="2000" smtClean="0">
                <a:solidFill>
                  <a:srgbClr val="92D050"/>
                </a:solidFill>
                <a:latin typeface="Calibri" pitchFamily="34" charset="0"/>
              </a:rPr>
              <a:t>редом ће показивати </a:t>
            </a:r>
            <a:r>
              <a:rPr lang="sr-Cyrl-RS" sz="2000" dirty="0" smtClean="0">
                <a:solidFill>
                  <a:srgbClr val="92D050"/>
                </a:solidFill>
                <a:latin typeface="Calibri" pitchFamily="34" charset="0"/>
              </a:rPr>
              <a:t>покрете. Када се ученик који погађа врати, ученици почињу плес тако што опонашају покрете једног по једног </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вође</a:t>
            </a:r>
            <a:r>
              <a:rPr lang="en-US" sz="2000" dirty="0" smtClean="0">
                <a:solidFill>
                  <a:srgbClr val="92D050"/>
                </a:solidFill>
                <a:latin typeface="Calibri" pitchFamily="34" charset="0"/>
              </a:rPr>
              <a:t>“</a:t>
            </a:r>
            <a:r>
              <a:rPr lang="sr-Cyrl-RS" sz="2000" dirty="0" smtClean="0">
                <a:solidFill>
                  <a:srgbClr val="92D050"/>
                </a:solidFill>
                <a:latin typeface="Calibri" pitchFamily="34" charset="0"/>
              </a:rPr>
              <a:t>, али тако што се труде да не гледају директно у њега. Ученик који је био напољу би требало да погоди који ученици задају покрете.</a:t>
            </a:r>
            <a:endParaRPr lang="sr-Cyrl-RS" sz="2000" dirty="0" smtClean="0">
              <a:solidFill>
                <a:srgbClr val="00ADDC"/>
              </a:solidFill>
              <a:latin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Креативан драмски процес</a:t>
            </a:r>
            <a:br>
              <a:rPr lang="sr-Cyrl-RS" dirty="0" smtClean="0">
                <a:solidFill>
                  <a:schemeClr val="accent1"/>
                </a:solidFill>
                <a:latin typeface="Calibri" pitchFamily="34" charset="0"/>
              </a:rPr>
            </a:br>
            <a:r>
              <a:rPr lang="sr-Cyrl-RS" dirty="0" smtClean="0">
                <a:solidFill>
                  <a:schemeClr val="accent1"/>
                </a:solidFill>
                <a:latin typeface="Calibri" pitchFamily="34" charset="0"/>
              </a:rPr>
              <a:t>у математици</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642910" y="1500174"/>
            <a:ext cx="8001056" cy="3000396"/>
          </a:xfrm>
        </p:spPr>
        <p:txBody>
          <a:bodyPr/>
          <a:lstStyle/>
          <a:p>
            <a:pPr marL="271463" indent="-271463" algn="just">
              <a:buFont typeface="Wingdings" pitchFamily="2" charset="2"/>
              <a:buChar char="Ø"/>
            </a:pPr>
            <a:r>
              <a:rPr lang="sr-Cyrl-RS" sz="2000" dirty="0" smtClean="0">
                <a:solidFill>
                  <a:schemeClr val="bg2"/>
                </a:solidFill>
                <a:latin typeface="Calibri" pitchFamily="34" charset="0"/>
              </a:rPr>
              <a:t>Примењује се најчешће у оквиру ваннаставних активности због дужег временског периода неопходног за његову реализацију. Међутим, може се применити и на једном часу, приликом решавања појединих задатака, као код вежбе </a:t>
            </a:r>
            <a:r>
              <a:rPr lang="sr-Cyrl-RS" sz="2000" i="1" dirty="0" smtClean="0">
                <a:solidFill>
                  <a:schemeClr val="bg2"/>
                </a:solidFill>
                <a:latin typeface="Calibri" pitchFamily="34" charset="0"/>
              </a:rPr>
              <a:t>Замрзнуте слике</a:t>
            </a:r>
            <a:r>
              <a:rPr lang="sr-Cyrl-RS" sz="2000" dirty="0" smtClean="0">
                <a:solidFill>
                  <a:schemeClr val="bg2"/>
                </a:solidFill>
                <a:latin typeface="Calibri" pitchFamily="34" charset="0"/>
              </a:rPr>
              <a:t>.</a:t>
            </a:r>
          </a:p>
          <a:p>
            <a:pPr marL="271463" indent="-271463" algn="just">
              <a:buFont typeface="Wingdings" pitchFamily="2" charset="2"/>
              <a:buChar char="Ø"/>
            </a:pPr>
            <a:r>
              <a:rPr lang="sr-Cyrl-RS" sz="2000" dirty="0" smtClean="0">
                <a:solidFill>
                  <a:schemeClr val="bg2"/>
                </a:solidFill>
                <a:latin typeface="Calibri" pitchFamily="34" charset="0"/>
              </a:rPr>
              <a:t>Користи се у раду са ученицима свих узраста и нивоа постигнућа, на свим типовима часа.</a:t>
            </a:r>
          </a:p>
          <a:p>
            <a:pPr marL="271463" indent="-271463" algn="just">
              <a:buFont typeface="Wingdings" pitchFamily="2" charset="2"/>
              <a:buChar char="Ø"/>
            </a:pPr>
            <a:r>
              <a:rPr lang="sr-Cyrl-RS" sz="2000" dirty="0" smtClean="0">
                <a:solidFill>
                  <a:schemeClr val="bg2"/>
                </a:solidFill>
                <a:latin typeface="Calibri" pitchFamily="34" charset="0"/>
              </a:rPr>
              <a:t>Креативни драмски процес може се реализовати за једну наставну јединицу или њен део, скуп дефиниција, правила или теорема, целу наставну тему или грану математике.</a:t>
            </a:r>
          </a:p>
          <a:p>
            <a:pPr marL="271463" indent="-271463" algn="just">
              <a:buFont typeface="Wingdings" pitchFamily="2" charset="2"/>
              <a:buChar char="Ø"/>
            </a:pPr>
            <a:endParaRPr lang="sr-Cyrl-RS" sz="2000" dirty="0" smtClean="0">
              <a:solidFill>
                <a:schemeClr val="bg2"/>
              </a:solidFill>
              <a:latin typeface="Calibri" pitchFamily="34" charset="0"/>
            </a:endParaRPr>
          </a:p>
        </p:txBody>
      </p:sp>
      <p:pic>
        <p:nvPicPr>
          <p:cNvPr id="6149" name="Picture 5" descr="C:\Users\Korisnik\Desktop\Dramatematika upotrebljane slike\Zadatak 16-2.jpg"/>
          <p:cNvPicPr>
            <a:picLocks noChangeAspect="1" noChangeArrowheads="1"/>
          </p:cNvPicPr>
          <p:nvPr/>
        </p:nvPicPr>
        <p:blipFill>
          <a:blip r:embed="rId2"/>
          <a:srcRect/>
          <a:stretch>
            <a:fillRect/>
          </a:stretch>
        </p:blipFill>
        <p:spPr bwMode="auto">
          <a:xfrm>
            <a:off x="4000496" y="4643446"/>
            <a:ext cx="1722120" cy="180594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Креативан драмски процес</a:t>
            </a:r>
            <a:br>
              <a:rPr lang="sr-Cyrl-RS" dirty="0" smtClean="0">
                <a:solidFill>
                  <a:schemeClr val="accent1"/>
                </a:solidFill>
                <a:latin typeface="Calibri" pitchFamily="34" charset="0"/>
              </a:rPr>
            </a:br>
            <a:r>
              <a:rPr lang="sr-Cyrl-RS" dirty="0" smtClean="0">
                <a:solidFill>
                  <a:schemeClr val="accent1"/>
                </a:solidFill>
                <a:latin typeface="Calibri" pitchFamily="34" charset="0"/>
              </a:rPr>
              <a:t>у математици</a:t>
            </a:r>
            <a:endParaRPr lang="en-US" dirty="0">
              <a:solidFill>
                <a:schemeClr val="accent1"/>
              </a:solidFill>
              <a:latin typeface="Calibri" pitchFamily="34" charset="0"/>
            </a:endParaRPr>
          </a:p>
        </p:txBody>
      </p:sp>
      <p:sp>
        <p:nvSpPr>
          <p:cNvPr id="5" name="Rectangle 4"/>
          <p:cNvSpPr/>
          <p:nvPr/>
        </p:nvSpPr>
        <p:spPr>
          <a:xfrm>
            <a:off x="714348" y="1571613"/>
            <a:ext cx="8001056" cy="5016758"/>
          </a:xfrm>
          <a:prstGeom prst="rect">
            <a:avLst/>
          </a:prstGeom>
        </p:spPr>
        <p:txBody>
          <a:bodyPr wrap="square">
            <a:spAutoFit/>
          </a:bodyPr>
          <a:lstStyle/>
          <a:p>
            <a:pPr marL="271463" indent="-271463"/>
            <a:r>
              <a:rPr lang="sr-Cyrl-RS" sz="2000" b="1" dirty="0" smtClean="0">
                <a:solidFill>
                  <a:schemeClr val="accent1"/>
                </a:solidFill>
                <a:latin typeface="Calibri" pitchFamily="34" charset="0"/>
              </a:rPr>
              <a:t>Циљеви креативног драмског процеса: </a:t>
            </a:r>
            <a:endParaRPr lang="sr-Cyrl-RS" sz="2000" b="1" dirty="0" smtClean="0">
              <a:solidFill>
                <a:schemeClr val="bg2"/>
              </a:solidFill>
              <a:latin typeface="Calibri" pitchFamily="34" charset="0"/>
            </a:endParaRP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продубљивање стечених знања кроз њихову креативну интерпретацију;</a:t>
            </a:r>
          </a:p>
          <a:p>
            <a:pPr marL="358775" lvl="1" indent="-271463">
              <a:buClr>
                <a:schemeClr val="accent1"/>
              </a:buClr>
              <a:buFont typeface="Wingdings" pitchFamily="2" charset="2"/>
              <a:buChar char="Ø"/>
            </a:pPr>
            <a:r>
              <a:rPr lang="sr-Cyrl-RS" sz="2000" dirty="0" smtClean="0">
                <a:solidFill>
                  <a:schemeClr val="bg2"/>
                </a:solidFill>
                <a:latin typeface="Calibri" pitchFamily="34" charset="0"/>
              </a:rPr>
              <a:t>оспособљавање за визуелизацију различитих математичких садржаја;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развијање способности посматрања, опажања</a:t>
            </a:r>
            <a:r>
              <a:rPr lang="en-US" sz="2000" dirty="0" smtClean="0">
                <a:solidFill>
                  <a:schemeClr val="bg2"/>
                </a:solidFill>
                <a:latin typeface="Calibri" pitchFamily="34" charset="0"/>
              </a:rPr>
              <a:t>, </a:t>
            </a:r>
            <a:r>
              <a:rPr lang="sr-Cyrl-CS" sz="2000" dirty="0" smtClean="0">
                <a:solidFill>
                  <a:schemeClr val="bg2"/>
                </a:solidFill>
                <a:latin typeface="Calibri" pitchFamily="34" charset="0"/>
              </a:rPr>
              <a:t>анализе и синтезе;</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мотивисање за активно ангажовање у трагању и формирању сопственог процеса учења и знања;</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превенција насиља и дискриминације;</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оспособљавање за учествовање у тимском раду;</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овладавање вештинама успешне комуникације, заступање сопственог и уважавање туђег мишљења;</a:t>
            </a:r>
            <a:endParaRPr lang="sr-Cyrl-RS" sz="2000" dirty="0" smtClean="0">
              <a:solidFill>
                <a:schemeClr val="bg2"/>
              </a:solidFill>
              <a:latin typeface="Calibri" pitchFamily="34" charset="0"/>
            </a:endParaRPr>
          </a:p>
          <a:p>
            <a:pPr marL="358775" lvl="1" indent="-271463">
              <a:buClr>
                <a:schemeClr val="accent1"/>
              </a:buClr>
              <a:buFont typeface="Wingdings" pitchFamily="2" charset="2"/>
              <a:buChar char="Ø"/>
            </a:pPr>
            <a:r>
              <a:rPr lang="sr-Cyrl-CS" dirty="0" smtClean="0">
                <a:solidFill>
                  <a:srgbClr val="92D050"/>
                </a:solidFill>
              </a:rPr>
              <a:t>развијање </a:t>
            </a:r>
            <a:r>
              <a:rPr lang="sr-Cyrl-CS" sz="2000" dirty="0" smtClean="0">
                <a:solidFill>
                  <a:schemeClr val="bg2"/>
                </a:solidFill>
                <a:latin typeface="Calibri" pitchFamily="34" charset="0"/>
              </a:rPr>
              <a:t>маште, креативности, спонтаности, инвентивности и емпатије;</a:t>
            </a:r>
          </a:p>
          <a:p>
            <a:pPr marL="358775" lvl="1" indent="-271463">
              <a:buClr>
                <a:schemeClr val="accent1"/>
              </a:buClr>
              <a:buFont typeface="Wingdings" pitchFamily="2" charset="2"/>
              <a:buChar char="Ø"/>
            </a:pPr>
            <a:r>
              <a:rPr lang="sr-Cyrl-CS" sz="2000" dirty="0" smtClean="0">
                <a:solidFill>
                  <a:schemeClr val="bg2"/>
                </a:solidFill>
                <a:latin typeface="Calibri" pitchFamily="34" charset="0"/>
              </a:rPr>
              <a:t>изграђивање позитивних особина личности, као што су упорност, прецизност и систематичност, примање и давање подршке другима.</a:t>
            </a:r>
            <a:endParaRPr lang="en-US" sz="2000" dirty="0" smtClean="0">
              <a:solidFill>
                <a:schemeClr val="bg2"/>
              </a:solidFill>
              <a:latin typeface="Calibri"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Креативан драмски процес</a:t>
            </a:r>
            <a:br>
              <a:rPr lang="sr-Cyrl-RS" dirty="0" smtClean="0">
                <a:solidFill>
                  <a:schemeClr val="accent1"/>
                </a:solidFill>
                <a:latin typeface="Calibri" pitchFamily="34" charset="0"/>
              </a:rPr>
            </a:br>
            <a:r>
              <a:rPr lang="sr-Cyrl-RS" dirty="0" smtClean="0">
                <a:solidFill>
                  <a:schemeClr val="accent1"/>
                </a:solidFill>
                <a:latin typeface="Calibri" pitchFamily="34" charset="0"/>
              </a:rPr>
              <a:t>у математици</a:t>
            </a:r>
            <a:endParaRPr lang="en-US" dirty="0">
              <a:solidFill>
                <a:schemeClr val="accent1"/>
              </a:solidFill>
              <a:latin typeface="Calibri" pitchFamily="34" charset="0"/>
            </a:endParaRPr>
          </a:p>
        </p:txBody>
      </p:sp>
      <p:sp>
        <p:nvSpPr>
          <p:cNvPr id="5" name="Rectangle 4"/>
          <p:cNvSpPr/>
          <p:nvPr/>
        </p:nvSpPr>
        <p:spPr>
          <a:xfrm>
            <a:off x="714348" y="1571613"/>
            <a:ext cx="8001056" cy="5016758"/>
          </a:xfrm>
          <a:prstGeom prst="rect">
            <a:avLst/>
          </a:prstGeom>
        </p:spPr>
        <p:txBody>
          <a:bodyPr wrap="square">
            <a:spAutoFit/>
          </a:bodyPr>
          <a:lstStyle/>
          <a:p>
            <a:pPr marL="271463" indent="-271463" algn="ctr"/>
            <a:r>
              <a:rPr lang="sr-Cyrl-RS" sz="2000" b="1" dirty="0" smtClean="0">
                <a:solidFill>
                  <a:schemeClr val="accent1"/>
                </a:solidFill>
                <a:latin typeface="Calibri" pitchFamily="34" charset="0"/>
              </a:rPr>
              <a:t>Шта је креативни драмски процес?</a:t>
            </a:r>
            <a:endParaRPr lang="sr-Cyrl-RS" sz="2000" b="1" dirty="0" smtClean="0">
              <a:solidFill>
                <a:schemeClr val="bg2"/>
              </a:solidFill>
              <a:latin typeface="Calibri" pitchFamily="34" charset="0"/>
            </a:endParaRPr>
          </a:p>
          <a:p>
            <a:pPr marL="0" lvl="1" indent="358775" algn="just">
              <a:buClr>
                <a:schemeClr val="accent1"/>
              </a:buClr>
            </a:pPr>
            <a:r>
              <a:rPr lang="sr-Cyrl-CS" sz="2000" dirty="0" smtClean="0">
                <a:solidFill>
                  <a:schemeClr val="bg2"/>
                </a:solidFill>
                <a:latin typeface="Calibri" pitchFamily="34" charset="0"/>
              </a:rPr>
              <a:t>Креативни драмски процес је начин учења кроз стваралачко искуство. Ово је можда најнепосреднији начин којим наставник може ученицима да приближи наставно градиво. Из овог процеса настаје игроказ или представа која се тиче младих аутора и младе публике.</a:t>
            </a:r>
            <a:r>
              <a:rPr lang="sr-Cyrl-CS" sz="2000" baseline="30000" dirty="0" smtClean="0">
                <a:solidFill>
                  <a:schemeClr val="bg2"/>
                </a:solidFill>
                <a:latin typeface="Calibri" pitchFamily="34" charset="0"/>
              </a:rPr>
              <a:t>*</a:t>
            </a:r>
            <a:r>
              <a:rPr lang="sr-Cyrl-CS" sz="2000" dirty="0" smtClean="0">
                <a:solidFill>
                  <a:schemeClr val="bg2"/>
                </a:solidFill>
                <a:latin typeface="Calibri" pitchFamily="34" charset="0"/>
              </a:rPr>
              <a:t> </a:t>
            </a:r>
          </a:p>
          <a:p>
            <a:pPr marL="0" lvl="1" indent="358775" algn="just">
              <a:buClr>
                <a:schemeClr val="accent1"/>
              </a:buClr>
            </a:pPr>
            <a:r>
              <a:rPr lang="sr-Cyrl-CS" sz="2000" dirty="0" smtClean="0">
                <a:solidFill>
                  <a:schemeClr val="bg2"/>
                </a:solidFill>
                <a:latin typeface="Calibri" pitchFamily="34" charset="0"/>
              </a:rPr>
              <a:t>Креативни процес се развија спонтано на плану фикције, уз међусобну сарадњу свих ученика и на основу њихових личних материјала и идеја. Процес рада може и не мора кренути од драмског предлошка. Међутим, како оваквог драмског предлошка за математичке садржаје нема, први корак подразумева рад на његовој припреми. Стога представа постаје комплетно ауторско дело групе ученика која је на њој радила.</a:t>
            </a:r>
          </a:p>
          <a:p>
            <a:pPr marL="0" lvl="1" indent="358775" algn="just">
              <a:buClr>
                <a:schemeClr val="accent1"/>
              </a:buClr>
            </a:pPr>
            <a:r>
              <a:rPr lang="sr-Cyrl-CS" sz="2000" dirty="0" smtClean="0">
                <a:solidFill>
                  <a:schemeClr val="bg2"/>
                </a:solidFill>
                <a:latin typeface="Calibri" pitchFamily="34" charset="0"/>
              </a:rPr>
              <a:t>У креативном процесу наставник више преузима улогу супервизора или чак члана групе који даје подстицај и стара се да се креативни процес несметано развија у унапред задатим оквирима креативног изражавања и истраживања.</a:t>
            </a:r>
            <a:endParaRPr lang="en-US" sz="2000" dirty="0" smtClean="0">
              <a:solidFill>
                <a:schemeClr val="bg2"/>
              </a:solidFill>
              <a:latin typeface="Calibri" pitchFamily="34" charset="0"/>
            </a:endParaRPr>
          </a:p>
        </p:txBody>
      </p:sp>
      <p:sp>
        <p:nvSpPr>
          <p:cNvPr id="4" name="Rectangle 3"/>
          <p:cNvSpPr/>
          <p:nvPr/>
        </p:nvSpPr>
        <p:spPr>
          <a:xfrm>
            <a:off x="0" y="6457890"/>
            <a:ext cx="9144000" cy="400110"/>
          </a:xfrm>
          <a:prstGeom prst="rect">
            <a:avLst/>
          </a:prstGeom>
        </p:spPr>
        <p:txBody>
          <a:bodyPr wrap="square">
            <a:spAutoFit/>
          </a:bodyPr>
          <a:lstStyle/>
          <a:p>
            <a:pPr marL="271463" indent="-271463" algn="just"/>
            <a:r>
              <a:rPr lang="sr-Cyrl-CS" sz="2000" baseline="30000" dirty="0" smtClean="0">
                <a:solidFill>
                  <a:schemeClr val="bg2"/>
                </a:solidFill>
                <a:latin typeface="Calibri" pitchFamily="34" charset="0"/>
              </a:rPr>
              <a:t>*</a:t>
            </a:r>
            <a:r>
              <a:rPr lang="sr-Cyrl-CS" sz="2000" dirty="0" smtClean="0">
                <a:solidFill>
                  <a:schemeClr val="bg2"/>
                </a:solidFill>
                <a:latin typeface="Calibri" pitchFamily="34" charset="0"/>
              </a:rPr>
              <a:t> Преузето из </a:t>
            </a:r>
            <a:r>
              <a:rPr lang="sr-Cyrl-CS" sz="2000" i="1" dirty="0" smtClean="0">
                <a:solidFill>
                  <a:schemeClr val="accent1"/>
                </a:solidFill>
                <a:latin typeface="Calibri" pitchFamily="34" charset="0"/>
              </a:rPr>
              <a:t>Водича кроз креативни драмски процес</a:t>
            </a:r>
            <a:r>
              <a:rPr lang="sr-Cyrl-CS" sz="2000" dirty="0" smtClean="0">
                <a:solidFill>
                  <a:schemeClr val="accent1"/>
                </a:solidFill>
                <a:latin typeface="Calibri" pitchFamily="34" charset="0"/>
              </a:rPr>
              <a:t>, Базаарт, Београд, 2012.</a:t>
            </a:r>
            <a:endParaRPr lang="en-US" sz="2000" i="1" dirty="0" smtClean="0">
              <a:solidFill>
                <a:schemeClr val="bg2"/>
              </a:solidFill>
              <a:latin typeface="Calibri" pitchFamily="34" charset="0"/>
            </a:endParaRPr>
          </a:p>
        </p:txBody>
      </p:sp>
      <p:cxnSp>
        <p:nvCxnSpPr>
          <p:cNvPr id="7" name="Straight Connector 6"/>
          <p:cNvCxnSpPr/>
          <p:nvPr/>
        </p:nvCxnSpPr>
        <p:spPr>
          <a:xfrm>
            <a:off x="0" y="6500834"/>
            <a:ext cx="2428860"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Пример креативног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драмског процеса у математици</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642910" y="1714488"/>
            <a:ext cx="8072494" cy="3857652"/>
          </a:xfrm>
        </p:spPr>
        <p:txBody>
          <a:bodyPr numCol="1"/>
          <a:lstStyle/>
          <a:p>
            <a:pPr marL="0" indent="354013" algn="just">
              <a:buNone/>
            </a:pPr>
            <a:r>
              <a:rPr lang="sr-Cyrl-CS" sz="2000" dirty="0" smtClean="0">
                <a:solidFill>
                  <a:srgbClr val="00ADDC"/>
                </a:solidFill>
                <a:latin typeface="Calibri" pitchFamily="34" charset="0"/>
              </a:rPr>
              <a:t>Креативни драмски процес реализован је током маја и јуна 2015. године. Било је укључено десетак ученика трећег разреда Четврте гимназије у Београду, како са друштвено-језичког, тако и са природно-математичког смера. Ученици су, пролазећи кроз овај процес, постали комплетни аутори драмског игроказа </a:t>
            </a:r>
            <a:r>
              <a:rPr lang="sr-Cyrl-RS" sz="2000" dirty="0" smtClean="0">
                <a:solidFill>
                  <a:schemeClr val="accent1"/>
                </a:solidFill>
                <a:latin typeface="Calibri" pitchFamily="34" charset="0"/>
              </a:rPr>
              <a:t>„Правила логаритмовања“</a:t>
            </a:r>
            <a:r>
              <a:rPr lang="sr-Cyrl-RS" sz="2000" dirty="0" smtClean="0">
                <a:solidFill>
                  <a:srgbClr val="00ADDC"/>
                </a:solidFill>
                <a:latin typeface="Calibri" pitchFamily="34" charset="0"/>
              </a:rPr>
              <a:t>. </a:t>
            </a:r>
          </a:p>
          <a:p>
            <a:pPr marL="0" indent="354013" algn="just">
              <a:buNone/>
            </a:pPr>
            <a:r>
              <a:rPr lang="sr-Cyrl-RS" sz="2000" dirty="0" smtClean="0">
                <a:solidFill>
                  <a:srgbClr val="00ADDC"/>
                </a:solidFill>
                <a:latin typeface="Calibri" pitchFamily="34" charset="0"/>
              </a:rPr>
              <a:t>Игроказ је више пута изведен за ученике и наставнике Четврте гимназије, а затим и 19. јуна 2015. године, на конференцији „Културна улога школе и образовна улога културе“.</a:t>
            </a:r>
          </a:p>
          <a:p>
            <a:pPr marL="0" indent="354013" algn="just">
              <a:buNone/>
            </a:pPr>
            <a:r>
              <a:rPr lang="sr-Cyrl-RS" sz="2000" dirty="0" smtClean="0">
                <a:solidFill>
                  <a:srgbClr val="00ADDC"/>
                </a:solidFill>
                <a:latin typeface="Calibri" pitchFamily="34" charset="0"/>
              </a:rPr>
              <a:t>О задовољству ученика учешћем у овом процесу и успостављеним блиским односима и тимском духу говори и податак да се екипа игроказа окупила на екскурзији у четвртом разреду и фотографисала у завршној сцени испред Кривог торња у Пизи.</a:t>
            </a:r>
            <a:endParaRPr lang="en-US" sz="2000" dirty="0" smtClean="0">
              <a:solidFill>
                <a:srgbClr val="00ADDC"/>
              </a:solidFill>
              <a:latin typeface="Calibri" pitchFamily="34" charset="0"/>
            </a:endParaRPr>
          </a:p>
          <a:p>
            <a:pPr marL="0" indent="0">
              <a:spcBef>
                <a:spcPts val="0"/>
              </a:spcBef>
              <a:buNone/>
            </a:pPr>
            <a:endParaRPr lang="sr-Cyrl-CS" sz="2000" dirty="0" smtClean="0">
              <a:solidFill>
                <a:srgbClr val="92D050"/>
              </a:solidFill>
              <a:latin typeface="Calibri" pitchFamily="34" charset="0"/>
            </a:endParaRPr>
          </a:p>
          <a:p>
            <a:pPr marL="0" indent="0">
              <a:spcBef>
                <a:spcPts val="0"/>
              </a:spcBef>
              <a:buNone/>
            </a:pPr>
            <a:endParaRPr lang="en-US" sz="2000" dirty="0" smtClean="0">
              <a:solidFill>
                <a:srgbClr val="92D050"/>
              </a:solidFill>
              <a:latin typeface="Calibri" pitchFamily="34" charset="0"/>
            </a:endParaRPr>
          </a:p>
          <a:p>
            <a:pPr indent="0">
              <a:spcBef>
                <a:spcPts val="0"/>
              </a:spcBef>
              <a:buNone/>
            </a:pPr>
            <a:r>
              <a:rPr lang="sr-Latn-CS" sz="800" dirty="0" smtClean="0">
                <a:solidFill>
                  <a:srgbClr val="92D050"/>
                </a:solidFill>
                <a:latin typeface="Calibri" pitchFamily="34" charset="0"/>
              </a:rPr>
              <a:t> </a:t>
            </a:r>
            <a:endParaRPr lang="en-US" sz="800" dirty="0" smtClean="0">
              <a:solidFill>
                <a:srgbClr val="92D050"/>
              </a:solidFill>
              <a:latin typeface="Calibri"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Пример креативног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драмског процеса у математици</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642910" y="2143116"/>
            <a:ext cx="3714776" cy="4714884"/>
          </a:xfrm>
        </p:spPr>
        <p:txBody>
          <a:bodyPr numCol="1"/>
          <a:lstStyle/>
          <a:p>
            <a:pPr>
              <a:buNone/>
            </a:pPr>
            <a:r>
              <a:rPr lang="sr-Cyrl-CS" sz="2000" dirty="0" smtClean="0">
                <a:solidFill>
                  <a:srgbClr val="92D050"/>
                </a:solidFill>
                <a:latin typeface="Calibri" pitchFamily="34" charset="0"/>
              </a:rPr>
              <a:t>Сваки број усамљен је био,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Није ни знао да нам је мио,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Нашао је друштво бајно,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Свима им је сада сјајно.</a:t>
            </a:r>
            <a:endParaRPr lang="en-US" sz="2000" dirty="0" smtClean="0">
              <a:solidFill>
                <a:srgbClr val="92D050"/>
              </a:solidFill>
              <a:latin typeface="Calibri" pitchFamily="34" charset="0"/>
            </a:endParaRPr>
          </a:p>
          <a:p>
            <a:pPr marL="0"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Логаритам се придружио,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Сваки број око њега кружио,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Док није нашао место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Да ту стоји често.</a:t>
            </a:r>
            <a:endParaRPr lang="en-US" sz="2000" dirty="0" smtClean="0">
              <a:solidFill>
                <a:srgbClr val="92D050"/>
              </a:solidFill>
              <a:latin typeface="Calibri" pitchFamily="34" charset="0"/>
            </a:endParaRPr>
          </a:p>
          <a:p>
            <a:pPr marL="0"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Логаритам се са </a:t>
            </a:r>
            <a:r>
              <a:rPr lang="sr-Latn-CS" sz="2000" i="1" dirty="0" smtClean="0">
                <a:solidFill>
                  <a:srgbClr val="92D050"/>
                </a:solidFill>
                <a:latin typeface="Calibri" pitchFamily="34" charset="0"/>
              </a:rPr>
              <a:t>log </a:t>
            </a:r>
            <a:r>
              <a:rPr lang="sr-Cyrl-CS" sz="2000" dirty="0" smtClean="0">
                <a:solidFill>
                  <a:srgbClr val="92D050"/>
                </a:solidFill>
                <a:latin typeface="Calibri" pitchFamily="34" charset="0"/>
              </a:rPr>
              <a:t>означио,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Нумерус поред закачио,</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Основа нашла положај луд,</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И основан је логаритамски КУД.</a:t>
            </a:r>
            <a:endParaRPr lang="en-US" sz="2000" dirty="0" smtClean="0">
              <a:solidFill>
                <a:srgbClr val="92D050"/>
              </a:solidFill>
              <a:latin typeface="Calibri" pitchFamily="34" charset="0"/>
            </a:endParaRPr>
          </a:p>
          <a:p>
            <a:pPr marL="0"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marL="0" indent="0">
              <a:spcBef>
                <a:spcPts val="0"/>
              </a:spcBef>
              <a:buNone/>
            </a:pPr>
            <a:endParaRPr lang="sr-Cyrl-CS" sz="2000" dirty="0" smtClean="0">
              <a:solidFill>
                <a:srgbClr val="92D050"/>
              </a:solidFill>
              <a:latin typeface="Calibri" pitchFamily="34" charset="0"/>
            </a:endParaRPr>
          </a:p>
          <a:p>
            <a:pPr marL="0" indent="0">
              <a:spcBef>
                <a:spcPts val="0"/>
              </a:spcBef>
              <a:buNone/>
            </a:pPr>
            <a:endParaRPr lang="en-US" sz="2000" dirty="0" smtClean="0">
              <a:solidFill>
                <a:srgbClr val="92D050"/>
              </a:solidFill>
              <a:latin typeface="Calibri" pitchFamily="34" charset="0"/>
            </a:endParaRPr>
          </a:p>
          <a:p>
            <a:pPr indent="0">
              <a:spcBef>
                <a:spcPts val="0"/>
              </a:spcBef>
              <a:buNone/>
            </a:pPr>
            <a:r>
              <a:rPr lang="sr-Latn-CS" sz="800" dirty="0" smtClean="0">
                <a:solidFill>
                  <a:srgbClr val="92D050"/>
                </a:solidFill>
                <a:latin typeface="Calibri" pitchFamily="34" charset="0"/>
              </a:rPr>
              <a:t> </a:t>
            </a:r>
            <a:endParaRPr lang="en-US" sz="800" dirty="0" smtClean="0">
              <a:solidFill>
                <a:srgbClr val="92D050"/>
              </a:solidFill>
              <a:latin typeface="Calibri" pitchFamily="34" charset="0"/>
            </a:endParaRPr>
          </a:p>
        </p:txBody>
      </p:sp>
      <p:sp>
        <p:nvSpPr>
          <p:cNvPr id="7" name="Rectangle 6"/>
          <p:cNvSpPr/>
          <p:nvPr/>
        </p:nvSpPr>
        <p:spPr>
          <a:xfrm>
            <a:off x="3071802" y="1571612"/>
            <a:ext cx="2951001" cy="461665"/>
          </a:xfrm>
          <a:prstGeom prst="rect">
            <a:avLst/>
          </a:prstGeom>
        </p:spPr>
        <p:txBody>
          <a:bodyPr wrap="none">
            <a:spAutoFit/>
          </a:bodyPr>
          <a:lstStyle/>
          <a:p>
            <a:pPr algn="ctr">
              <a:buNone/>
            </a:pPr>
            <a:r>
              <a:rPr lang="sr-Cyrl-CS" sz="2400" b="1" dirty="0" smtClean="0">
                <a:solidFill>
                  <a:schemeClr val="accent1"/>
                </a:solidFill>
                <a:latin typeface="Calibri" pitchFamily="34" charset="0"/>
              </a:rPr>
              <a:t>Логаритамска песма</a:t>
            </a:r>
            <a:endParaRPr lang="en-US" sz="2400" dirty="0" smtClean="0">
              <a:solidFill>
                <a:schemeClr val="accent1"/>
              </a:solidFill>
              <a:latin typeface="Calibri" pitchFamily="34" charset="0"/>
            </a:endParaRPr>
          </a:p>
        </p:txBody>
      </p:sp>
      <p:sp>
        <p:nvSpPr>
          <p:cNvPr id="8" name="Rectangle 7"/>
          <p:cNvSpPr/>
          <p:nvPr/>
        </p:nvSpPr>
        <p:spPr>
          <a:xfrm>
            <a:off x="4429124" y="2142000"/>
            <a:ext cx="4572032" cy="4647426"/>
          </a:xfrm>
          <a:prstGeom prst="rect">
            <a:avLst/>
          </a:prstGeom>
        </p:spPr>
        <p:txBody>
          <a:bodyPr wrap="square">
            <a:spAutoFit/>
          </a:bodyPr>
          <a:lstStyle/>
          <a:p>
            <a:pPr marL="0" indent="0">
              <a:spcBef>
                <a:spcPts val="0"/>
              </a:spcBef>
              <a:buNone/>
            </a:pPr>
            <a:r>
              <a:rPr lang="sr-Cyrl-CS" sz="2000" dirty="0" smtClean="0">
                <a:solidFill>
                  <a:srgbClr val="92D050"/>
                </a:solidFill>
                <a:latin typeface="Calibri" pitchFamily="34" charset="0"/>
              </a:rPr>
              <a:t>Логаритам декадни постане,</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Кад 10 на место основе пристане,</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Или кад основа из логаритма </a:t>
            </a:r>
            <a:r>
              <a:rPr lang="sr-Cyrl-RS" sz="2000" dirty="0" smtClean="0">
                <a:solidFill>
                  <a:srgbClr val="92D050"/>
                </a:solidFill>
                <a:latin typeface="Calibri" pitchFamily="34" charset="0"/>
              </a:rPr>
              <a:t>„</a:t>
            </a:r>
            <a:r>
              <a:rPr lang="sr-Cyrl-CS" sz="2000" dirty="0" smtClean="0">
                <a:solidFill>
                  <a:srgbClr val="92D050"/>
                </a:solidFill>
                <a:latin typeface="Calibri" pitchFamily="34" charset="0"/>
              </a:rPr>
              <a:t>нестане</a:t>
            </a:r>
            <a:r>
              <a:rPr lang="sr-Cyrl-RS" sz="2000" dirty="0" smtClean="0">
                <a:solidFill>
                  <a:srgbClr val="92D050"/>
                </a:solidFill>
                <a:latin typeface="Calibri" pitchFamily="34" charset="0"/>
              </a:rPr>
              <a:t>“</a:t>
            </a:r>
            <a:r>
              <a:rPr lang="sr-Cyrl-CS" sz="2000" dirty="0" smtClean="0">
                <a:solidFill>
                  <a:srgbClr val="92D050"/>
                </a:solidFill>
                <a:latin typeface="Calibri" pitchFamily="34" charset="0"/>
              </a:rPr>
              <a:t>,</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А када уместо </a:t>
            </a:r>
            <a:r>
              <a:rPr lang="sr-Latn-CS" sz="2000" i="1" dirty="0" smtClean="0">
                <a:solidFill>
                  <a:srgbClr val="92D050"/>
                </a:solidFill>
                <a:latin typeface="Calibri" pitchFamily="34" charset="0"/>
              </a:rPr>
              <a:t>log</a:t>
            </a:r>
            <a:r>
              <a:rPr lang="sr-Latn-CS" sz="2000" dirty="0" smtClean="0">
                <a:solidFill>
                  <a:srgbClr val="92D050"/>
                </a:solidFill>
                <a:latin typeface="Calibri" pitchFamily="34" charset="0"/>
              </a:rPr>
              <a:t>, </a:t>
            </a:r>
            <a:r>
              <a:rPr lang="sr-Latn-CS" sz="2000" i="1" dirty="0" smtClean="0">
                <a:solidFill>
                  <a:srgbClr val="92D050"/>
                </a:solidFill>
                <a:latin typeface="Calibri" pitchFamily="34" charset="0"/>
              </a:rPr>
              <a:t>ln</a:t>
            </a:r>
            <a:r>
              <a:rPr lang="sr-Latn-CS" sz="2000" dirty="0" smtClean="0">
                <a:solidFill>
                  <a:srgbClr val="92D050"/>
                </a:solidFill>
                <a:latin typeface="Calibri" pitchFamily="34" charset="0"/>
              </a:rPr>
              <a:t> </a:t>
            </a:r>
            <a:r>
              <a:rPr lang="sr-Cyrl-CS" sz="2000" dirty="0" smtClean="0">
                <a:solidFill>
                  <a:srgbClr val="92D050"/>
                </a:solidFill>
                <a:latin typeface="Calibri" pitchFamily="34" charset="0"/>
              </a:rPr>
              <a:t>стоји</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У основи Ојлеров број резултат кроји.</a:t>
            </a:r>
            <a:endParaRPr lang="en-US" sz="2000" dirty="0" smtClean="0">
              <a:solidFill>
                <a:srgbClr val="92D050"/>
              </a:solidFill>
              <a:latin typeface="Calibri" pitchFamily="34" charset="0"/>
            </a:endParaRPr>
          </a:p>
          <a:p>
            <a:pPr marL="0" indent="0">
              <a:spcBef>
                <a:spcPts val="0"/>
              </a:spcBef>
              <a:buNone/>
            </a:pPr>
            <a:r>
              <a:rPr lang="sr-Latn-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Када нумерус 1 вреди,</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Нула после једнакости следи,</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А када су основа и нумерус исти,</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1 после једнакости све чисти.</a:t>
            </a:r>
            <a:endParaRPr lang="en-US" sz="2000" dirty="0" smtClean="0">
              <a:solidFill>
                <a:srgbClr val="92D050"/>
              </a:solidFill>
              <a:latin typeface="Calibri" pitchFamily="34" charset="0"/>
            </a:endParaRPr>
          </a:p>
          <a:p>
            <a:pPr marL="0"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Када нумерус неки изложилац има,</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Изложилац множи логаритам, па све опет штима,</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А када се у нумерусу множе два броја,</a:t>
            </a:r>
            <a:endParaRPr lang="en-US" sz="2000" dirty="0" smtClean="0">
              <a:solidFill>
                <a:srgbClr val="92D050"/>
              </a:solidFill>
              <a:latin typeface="Calibri" pitchFamily="34" charset="0"/>
            </a:endParaRPr>
          </a:p>
          <a:p>
            <a:pPr marL="0" indent="0">
              <a:spcBef>
                <a:spcPts val="0"/>
              </a:spcBef>
              <a:buNone/>
            </a:pPr>
            <a:r>
              <a:rPr lang="sr-Cyrl-CS" sz="2000" dirty="0" smtClean="0">
                <a:solidFill>
                  <a:srgbClr val="92D050"/>
                </a:solidFill>
                <a:latin typeface="Calibri" pitchFamily="34" charset="0"/>
              </a:rPr>
              <a:t>Једнак је збиру са основом истог кроја.</a:t>
            </a:r>
            <a:endParaRPr lang="en-US" sz="20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643966" cy="1500174"/>
          </a:xfrm>
        </p:spPr>
        <p:txBody>
          <a:bodyPr/>
          <a:lstStyle/>
          <a:p>
            <a:pPr algn="ctr">
              <a:lnSpc>
                <a:spcPts val="3500"/>
              </a:lnSpc>
            </a:pPr>
            <a:r>
              <a:rPr lang="sr-Cyrl-RS" dirty="0" smtClean="0">
                <a:solidFill>
                  <a:schemeClr val="accent1"/>
                </a:solidFill>
                <a:latin typeface="Calibri" pitchFamily="34" charset="0"/>
              </a:rPr>
              <a:t>Пример креативног </a:t>
            </a:r>
            <a:br>
              <a:rPr lang="sr-Cyrl-RS" dirty="0" smtClean="0">
                <a:solidFill>
                  <a:schemeClr val="accent1"/>
                </a:solidFill>
                <a:latin typeface="Calibri" pitchFamily="34" charset="0"/>
              </a:rPr>
            </a:br>
            <a:r>
              <a:rPr lang="sr-Cyrl-RS" dirty="0" smtClean="0">
                <a:solidFill>
                  <a:schemeClr val="accent1"/>
                </a:solidFill>
                <a:latin typeface="Calibri" pitchFamily="34" charset="0"/>
              </a:rPr>
              <a:t>драмског процеса у математици</a:t>
            </a:r>
            <a:endParaRPr lang="en-US" dirty="0">
              <a:solidFill>
                <a:schemeClr val="accent1"/>
              </a:solidFill>
              <a:latin typeface="Calibri" pitchFamily="34" charset="0"/>
            </a:endParaRPr>
          </a:p>
        </p:txBody>
      </p:sp>
      <p:sp>
        <p:nvSpPr>
          <p:cNvPr id="3" name="Content Placeholder 2"/>
          <p:cNvSpPr>
            <a:spLocks noGrp="1"/>
          </p:cNvSpPr>
          <p:nvPr>
            <p:ph idx="1"/>
          </p:nvPr>
        </p:nvSpPr>
        <p:spPr>
          <a:xfrm>
            <a:off x="1857356" y="1500174"/>
            <a:ext cx="6429420" cy="4714908"/>
          </a:xfrm>
        </p:spPr>
        <p:txBody>
          <a:bodyPr/>
          <a:lstStyle/>
          <a:p>
            <a:pPr indent="0">
              <a:spcBef>
                <a:spcPts val="0"/>
              </a:spcBef>
              <a:buNone/>
            </a:pPr>
            <a:r>
              <a:rPr lang="sr-Latn-CS" sz="800" dirty="0" smtClean="0">
                <a:solidFill>
                  <a:srgbClr val="92D050"/>
                </a:solidFill>
                <a:latin typeface="Calibri" pitchFamily="34" charset="0"/>
              </a:rPr>
              <a:t> </a:t>
            </a:r>
            <a:r>
              <a:rPr lang="sr-Cyrl-CS" sz="2000" dirty="0" smtClean="0">
                <a:solidFill>
                  <a:srgbClr val="92D050"/>
                </a:solidFill>
                <a:latin typeface="Calibri" pitchFamily="34" charset="0"/>
              </a:rPr>
              <a:t>Када се у нумерусу броја деле два,</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Једнак је разлици, а основа је иста сва.</a:t>
            </a:r>
            <a:endParaRPr lang="en-US" sz="2000" dirty="0" smtClean="0">
              <a:solidFill>
                <a:srgbClr val="92D050"/>
              </a:solidFill>
              <a:latin typeface="Calibri" pitchFamily="34" charset="0"/>
            </a:endParaRPr>
          </a:p>
          <a:p>
            <a:pPr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Када основа и нумерус изложилац исти имају,</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И без њих једнакост задовољавају,</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А ако је основа са </a:t>
            </a:r>
            <a:r>
              <a:rPr lang="sr-Latn-CS" sz="2000" i="1" dirty="0" smtClean="0">
                <a:solidFill>
                  <a:srgbClr val="92D050"/>
                </a:solidFill>
                <a:latin typeface="Calibri" pitchFamily="34" charset="0"/>
              </a:rPr>
              <a:t>n</a:t>
            </a:r>
            <a:r>
              <a:rPr lang="sr-Latn-CS" sz="2000" dirty="0" smtClean="0">
                <a:solidFill>
                  <a:srgbClr val="92D050"/>
                </a:solidFill>
                <a:latin typeface="Calibri" pitchFamily="34" charset="0"/>
              </a:rPr>
              <a:t> </a:t>
            </a:r>
            <a:r>
              <a:rPr lang="sr-Cyrl-CS" sz="2000" dirty="0" smtClean="0">
                <a:solidFill>
                  <a:srgbClr val="92D050"/>
                </a:solidFill>
                <a:latin typeface="Calibri" pitchFamily="34" charset="0"/>
              </a:rPr>
              <a:t>степеном</a:t>
            </a:r>
            <a:r>
              <a:rPr lang="sr-Latn-CS" sz="2000" dirty="0" smtClean="0">
                <a:solidFill>
                  <a:srgbClr val="92D050"/>
                </a:solidFill>
                <a:latin typeface="Calibri" pitchFamily="34" charset="0"/>
              </a:rPr>
              <a:t>,</a:t>
            </a:r>
            <a:endParaRPr lang="en-US" sz="2000" dirty="0" smtClean="0">
              <a:solidFill>
                <a:srgbClr val="92D050"/>
              </a:solidFill>
              <a:latin typeface="Calibri" pitchFamily="34" charset="0"/>
            </a:endParaRPr>
          </a:p>
          <a:p>
            <a:pPr indent="0">
              <a:spcBef>
                <a:spcPts val="0"/>
              </a:spcBef>
              <a:buNone/>
            </a:pPr>
            <a:r>
              <a:rPr lang="sr-Latn-CS" sz="2000" i="1" dirty="0" smtClean="0">
                <a:solidFill>
                  <a:srgbClr val="92D050"/>
                </a:solidFill>
                <a:latin typeface="Calibri" pitchFamily="34" charset="0"/>
              </a:rPr>
              <a:t>n</a:t>
            </a:r>
            <a:r>
              <a:rPr lang="sr-Latn-CS" sz="2000" dirty="0" smtClean="0">
                <a:solidFill>
                  <a:srgbClr val="92D050"/>
                </a:solidFill>
                <a:latin typeface="Calibri" pitchFamily="34" charset="0"/>
              </a:rPr>
              <a:t> </a:t>
            </a:r>
            <a:r>
              <a:rPr lang="sr-Cyrl-CS" sz="2000" dirty="0" smtClean="0">
                <a:solidFill>
                  <a:srgbClr val="92D050"/>
                </a:solidFill>
                <a:latin typeface="Calibri" pitchFamily="34" charset="0"/>
              </a:rPr>
              <a:t>множи логаритам својом вредношћу реципрочном.</a:t>
            </a:r>
            <a:endParaRPr lang="en-US" sz="2000" dirty="0" smtClean="0">
              <a:solidFill>
                <a:srgbClr val="92D050"/>
              </a:solidFill>
              <a:latin typeface="Calibri" pitchFamily="34" charset="0"/>
            </a:endParaRPr>
          </a:p>
          <a:p>
            <a:pPr indent="0">
              <a:spcBef>
                <a:spcPts val="0"/>
              </a:spcBef>
              <a:buNone/>
            </a:pPr>
            <a:r>
              <a:rPr lang="sr-Latn-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Логаритам са основом и нумерусом је једнак,</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Када замењени уђу у реципрочни бедак,</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Док дељењем два логаритма основе исте,</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Настане један логаритам, а нумеруси основу чисте.</a:t>
            </a:r>
            <a:endParaRPr lang="en-US" sz="2000" dirty="0" smtClean="0">
              <a:solidFill>
                <a:srgbClr val="92D050"/>
              </a:solidFill>
              <a:latin typeface="Calibri" pitchFamily="34" charset="0"/>
            </a:endParaRPr>
          </a:p>
          <a:p>
            <a:pPr indent="0">
              <a:spcBef>
                <a:spcPts val="0"/>
              </a:spcBef>
              <a:buNone/>
            </a:pPr>
            <a:r>
              <a:rPr lang="sr-Cyrl-CS" sz="800" dirty="0" smtClean="0">
                <a:solidFill>
                  <a:srgbClr val="92D050"/>
                </a:solidFill>
                <a:latin typeface="Calibri" pitchFamily="34" charset="0"/>
              </a:rPr>
              <a:t> </a:t>
            </a:r>
            <a:endParaRPr lang="en-US" sz="8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Ту се завршава ова фарса,</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Јер логаритам није са Марса,</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А математика се лако подучи,</a:t>
            </a:r>
            <a:endParaRPr lang="en-US" sz="2000" dirty="0" smtClean="0">
              <a:solidFill>
                <a:srgbClr val="92D050"/>
              </a:solidFill>
              <a:latin typeface="Calibri" pitchFamily="34" charset="0"/>
            </a:endParaRPr>
          </a:p>
          <a:p>
            <a:pPr indent="0">
              <a:spcBef>
                <a:spcPts val="0"/>
              </a:spcBef>
              <a:buNone/>
            </a:pPr>
            <a:r>
              <a:rPr lang="sr-Cyrl-CS" sz="2000" dirty="0" smtClean="0">
                <a:solidFill>
                  <a:srgbClr val="92D050"/>
                </a:solidFill>
                <a:latin typeface="Calibri" pitchFamily="34" charset="0"/>
              </a:rPr>
              <a:t>Када те песник добро научи</a:t>
            </a:r>
            <a:r>
              <a:rPr lang="sr-Cyrl-CS" sz="2000" dirty="0" smtClean="0"/>
              <a:t>.</a:t>
            </a:r>
          </a:p>
          <a:p>
            <a:pPr indent="0" algn="r">
              <a:spcBef>
                <a:spcPts val="0"/>
              </a:spcBef>
              <a:buNone/>
            </a:pPr>
            <a:endParaRPr lang="en-US" sz="2000" dirty="0">
              <a:latin typeface="Calibri" pitchFamily="34" charset="0"/>
            </a:endParaRPr>
          </a:p>
        </p:txBody>
      </p:sp>
      <p:sp>
        <p:nvSpPr>
          <p:cNvPr id="4" name="Rectangle 3"/>
          <p:cNvSpPr/>
          <p:nvPr/>
        </p:nvSpPr>
        <p:spPr>
          <a:xfrm>
            <a:off x="2000232" y="6150114"/>
            <a:ext cx="7000924" cy="707886"/>
          </a:xfrm>
          <a:prstGeom prst="rect">
            <a:avLst/>
          </a:prstGeom>
        </p:spPr>
        <p:txBody>
          <a:bodyPr wrap="square">
            <a:spAutoFit/>
          </a:bodyPr>
          <a:lstStyle/>
          <a:p>
            <a:pPr indent="0" algn="r">
              <a:spcBef>
                <a:spcPts val="0"/>
              </a:spcBef>
              <a:buNone/>
            </a:pPr>
            <a:r>
              <a:rPr lang="sr-Cyrl-CS" sz="2000" dirty="0" smtClean="0">
                <a:solidFill>
                  <a:schemeClr val="accent1"/>
                </a:solidFill>
                <a:latin typeface="Calibri" pitchFamily="34" charset="0"/>
              </a:rPr>
              <a:t>Аутор: Софија Миладиновић </a:t>
            </a:r>
            <a:r>
              <a:rPr lang="en-US" sz="2000" dirty="0" smtClean="0">
                <a:solidFill>
                  <a:schemeClr val="accent1"/>
                </a:solidFill>
                <a:latin typeface="Calibri" pitchFamily="34" charset="0"/>
              </a:rPr>
              <a:t>III</a:t>
            </a:r>
            <a:r>
              <a:rPr lang="en-US" sz="2000" baseline="-25000" dirty="0" smtClean="0">
                <a:solidFill>
                  <a:schemeClr val="accent1"/>
                </a:solidFill>
                <a:latin typeface="Calibri" pitchFamily="34" charset="0"/>
              </a:rPr>
              <a:t>5</a:t>
            </a:r>
          </a:p>
          <a:p>
            <a:pPr indent="0" algn="r">
              <a:spcBef>
                <a:spcPts val="0"/>
              </a:spcBef>
              <a:buNone/>
            </a:pPr>
            <a:r>
              <a:rPr lang="sr-Cyrl-RS" sz="2000" dirty="0" smtClean="0">
                <a:solidFill>
                  <a:schemeClr val="accent1"/>
                </a:solidFill>
                <a:latin typeface="Calibri" pitchFamily="34" charset="0"/>
              </a:rPr>
              <a:t>Адаптација: ученици и наставник који су припремали игроказ</a:t>
            </a:r>
            <a:endParaRPr lang="en-US" sz="20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200" dirty="0" smtClean="0">
                <a:solidFill>
                  <a:schemeClr val="accent1"/>
                </a:solidFill>
                <a:latin typeface="Calibri" pitchFamily="34" charset="0"/>
              </a:rPr>
              <a:t>Сцена из драмског игроказа „Правила логаритмовања“ одиграног на</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1142944" y="2000240"/>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1036" name="Picture 12" descr="C:\Users\Korisnik\Desktop\Dramatematika upotrebljane slike\Picture42.jpg"/>
          <p:cNvPicPr>
            <a:picLocks noChangeAspect="1" noChangeArrowheads="1"/>
          </p:cNvPicPr>
          <p:nvPr/>
        </p:nvPicPr>
        <p:blipFill>
          <a:blip r:embed="rId2"/>
          <a:srcRect/>
          <a:stretch>
            <a:fillRect/>
          </a:stretch>
        </p:blipFill>
        <p:spPr bwMode="auto">
          <a:xfrm>
            <a:off x="1357200" y="1641600"/>
            <a:ext cx="6656388" cy="4999038"/>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200" dirty="0" smtClean="0">
                <a:solidFill>
                  <a:schemeClr val="accent1"/>
                </a:solidFill>
                <a:latin typeface="Calibri" pitchFamily="34" charset="0"/>
              </a:rPr>
              <a:t>Сцене из драмског игроказа „Правила логаритмовања“ одиграног на</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1142944" y="2000240"/>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5126" name="Picture 6" descr="C:\Users\Korisnik\Desktop\Dramatematika upotrebljane slike\Picture43.jpg"/>
          <p:cNvPicPr>
            <a:picLocks noChangeAspect="1" noChangeArrowheads="1"/>
          </p:cNvPicPr>
          <p:nvPr/>
        </p:nvPicPr>
        <p:blipFill>
          <a:blip r:embed="rId2"/>
          <a:srcRect/>
          <a:stretch>
            <a:fillRect/>
          </a:stretch>
        </p:blipFill>
        <p:spPr bwMode="auto">
          <a:xfrm>
            <a:off x="1144800" y="1641600"/>
            <a:ext cx="3365500" cy="2524125"/>
          </a:xfrm>
          <a:prstGeom prst="rect">
            <a:avLst/>
          </a:prstGeom>
          <a:noFill/>
        </p:spPr>
      </p:pic>
      <p:pic>
        <p:nvPicPr>
          <p:cNvPr id="5127" name="Picture 7" descr="C:\Users\Korisnik\Desktop\Dramatematika upotrebljane slike\Picture44.jpg"/>
          <p:cNvPicPr>
            <a:picLocks noChangeAspect="1" noChangeArrowheads="1"/>
          </p:cNvPicPr>
          <p:nvPr/>
        </p:nvPicPr>
        <p:blipFill>
          <a:blip r:embed="rId3"/>
          <a:srcRect/>
          <a:stretch>
            <a:fillRect/>
          </a:stretch>
        </p:blipFill>
        <p:spPr bwMode="auto">
          <a:xfrm>
            <a:off x="4856400" y="1641600"/>
            <a:ext cx="3371850" cy="2530475"/>
          </a:xfrm>
          <a:prstGeom prst="rect">
            <a:avLst/>
          </a:prstGeom>
          <a:noFill/>
        </p:spPr>
      </p:pic>
      <p:pic>
        <p:nvPicPr>
          <p:cNvPr id="5128" name="Picture 8" descr="C:\Users\Korisnik\Desktop\Dramatematika upotrebljane slike\Picture45.jpg"/>
          <p:cNvPicPr>
            <a:picLocks noChangeAspect="1" noChangeArrowheads="1"/>
          </p:cNvPicPr>
          <p:nvPr/>
        </p:nvPicPr>
        <p:blipFill>
          <a:blip r:embed="rId4"/>
          <a:srcRect/>
          <a:stretch>
            <a:fillRect/>
          </a:stretch>
        </p:blipFill>
        <p:spPr bwMode="auto">
          <a:xfrm>
            <a:off x="1144800" y="4287600"/>
            <a:ext cx="3371850" cy="2530475"/>
          </a:xfrm>
          <a:prstGeom prst="rect">
            <a:avLst/>
          </a:prstGeom>
          <a:noFill/>
        </p:spPr>
      </p:pic>
      <p:pic>
        <p:nvPicPr>
          <p:cNvPr id="5129" name="Picture 9" descr="C:\Users\Korisnik\Desktop\Dramatematika upotrebljane slike\Picture46.jpg"/>
          <p:cNvPicPr>
            <a:picLocks noChangeAspect="1" noChangeArrowheads="1"/>
          </p:cNvPicPr>
          <p:nvPr/>
        </p:nvPicPr>
        <p:blipFill>
          <a:blip r:embed="rId5"/>
          <a:srcRect/>
          <a:stretch>
            <a:fillRect/>
          </a:stretch>
        </p:blipFill>
        <p:spPr bwMode="auto">
          <a:xfrm>
            <a:off x="4856400" y="4287600"/>
            <a:ext cx="3365500" cy="2524125"/>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200" dirty="0" smtClean="0">
                <a:solidFill>
                  <a:schemeClr val="accent1"/>
                </a:solidFill>
                <a:latin typeface="Calibri" pitchFamily="34" charset="0"/>
              </a:rPr>
              <a:t>Сцене из драмског игроказа „Правила логаритмовања“ одиграног на</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3078" name="Picture 6" descr="C:\Users\Korisnik\Desktop\Dramatematika upotrebljane slike\Picture33.jpg"/>
          <p:cNvPicPr>
            <a:picLocks noChangeAspect="1" noChangeArrowheads="1"/>
          </p:cNvPicPr>
          <p:nvPr/>
        </p:nvPicPr>
        <p:blipFill>
          <a:blip r:embed="rId2"/>
          <a:srcRect/>
          <a:stretch>
            <a:fillRect/>
          </a:stretch>
        </p:blipFill>
        <p:spPr bwMode="auto">
          <a:xfrm>
            <a:off x="928800" y="1573200"/>
            <a:ext cx="4456112" cy="2511425"/>
          </a:xfrm>
          <a:prstGeom prst="rect">
            <a:avLst/>
          </a:prstGeom>
          <a:noFill/>
        </p:spPr>
      </p:pic>
      <p:pic>
        <p:nvPicPr>
          <p:cNvPr id="3079" name="Picture 7" descr="C:\Users\Korisnik\Desktop\Dramatematika upotrebljane slike\Picture34.jpg"/>
          <p:cNvPicPr>
            <a:picLocks noChangeAspect="1" noChangeArrowheads="1"/>
          </p:cNvPicPr>
          <p:nvPr/>
        </p:nvPicPr>
        <p:blipFill>
          <a:blip r:embed="rId3"/>
          <a:srcRect/>
          <a:stretch>
            <a:fillRect/>
          </a:stretch>
        </p:blipFill>
        <p:spPr bwMode="auto">
          <a:xfrm>
            <a:off x="928800" y="4215600"/>
            <a:ext cx="4456112" cy="2511425"/>
          </a:xfrm>
          <a:prstGeom prst="rect">
            <a:avLst/>
          </a:prstGeom>
          <a:noFill/>
        </p:spPr>
      </p:pic>
      <p:pic>
        <p:nvPicPr>
          <p:cNvPr id="3080" name="Picture 8" descr="C:\Users\Korisnik\Desktop\Dramatematika upotrebljane slike\Picture35.jpg"/>
          <p:cNvPicPr>
            <a:picLocks noChangeAspect="1" noChangeArrowheads="1"/>
          </p:cNvPicPr>
          <p:nvPr/>
        </p:nvPicPr>
        <p:blipFill>
          <a:blip r:embed="rId4"/>
          <a:srcRect/>
          <a:stretch>
            <a:fillRect/>
          </a:stretch>
        </p:blipFill>
        <p:spPr bwMode="auto">
          <a:xfrm>
            <a:off x="5857200" y="2001600"/>
            <a:ext cx="2511425" cy="4456113"/>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200" dirty="0" smtClean="0">
                <a:solidFill>
                  <a:schemeClr val="accent1"/>
                </a:solidFill>
                <a:latin typeface="Calibri" pitchFamily="34" charset="0"/>
              </a:rPr>
              <a:t>Сцене из драмског игроказа „Правила логаритмовања“ одиграног на</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4099" name="Picture 3" descr="C:\Users\Korisnik\Desktop\Dramatematika upotrebljane slike\Picture36.jpg"/>
          <p:cNvPicPr>
            <a:picLocks noChangeAspect="1" noChangeArrowheads="1"/>
          </p:cNvPicPr>
          <p:nvPr/>
        </p:nvPicPr>
        <p:blipFill>
          <a:blip r:embed="rId2"/>
          <a:srcRect/>
          <a:stretch>
            <a:fillRect/>
          </a:stretch>
        </p:blipFill>
        <p:spPr bwMode="auto">
          <a:xfrm>
            <a:off x="928800" y="1573200"/>
            <a:ext cx="4456113" cy="2511425"/>
          </a:xfrm>
          <a:prstGeom prst="rect">
            <a:avLst/>
          </a:prstGeom>
          <a:noFill/>
        </p:spPr>
      </p:pic>
      <p:pic>
        <p:nvPicPr>
          <p:cNvPr id="4100" name="Picture 4" descr="C:\Users\Korisnik\Desktop\Dramatematika upotrebljane slike\Picture37.jpg"/>
          <p:cNvPicPr>
            <a:picLocks noChangeAspect="1" noChangeArrowheads="1"/>
          </p:cNvPicPr>
          <p:nvPr/>
        </p:nvPicPr>
        <p:blipFill>
          <a:blip r:embed="rId3"/>
          <a:srcRect/>
          <a:stretch>
            <a:fillRect/>
          </a:stretch>
        </p:blipFill>
        <p:spPr bwMode="auto">
          <a:xfrm>
            <a:off x="928800" y="4215600"/>
            <a:ext cx="4456112" cy="2505075"/>
          </a:xfrm>
          <a:prstGeom prst="rect">
            <a:avLst/>
          </a:prstGeom>
          <a:noFill/>
        </p:spPr>
      </p:pic>
      <p:pic>
        <p:nvPicPr>
          <p:cNvPr id="4101" name="Picture 5" descr="C:\Users\Korisnik\Desktop\Dramatematika upotrebljane slike\Picture38.jpg"/>
          <p:cNvPicPr>
            <a:picLocks noChangeAspect="1" noChangeArrowheads="1"/>
          </p:cNvPicPr>
          <p:nvPr/>
        </p:nvPicPr>
        <p:blipFill>
          <a:blip r:embed="rId4"/>
          <a:srcRect/>
          <a:stretch>
            <a:fillRect/>
          </a:stretch>
        </p:blipFill>
        <p:spPr bwMode="auto">
          <a:xfrm>
            <a:off x="5857200" y="2001600"/>
            <a:ext cx="2511425" cy="4456112"/>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200" dirty="0" smtClean="0">
                <a:solidFill>
                  <a:schemeClr val="accent1"/>
                </a:solidFill>
                <a:latin typeface="Calibri" pitchFamily="34" charset="0"/>
              </a:rPr>
              <a:t>Сцене из драмског игроказа „Правила логаритмовања“ одиграног на</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 конференцији „Културна улога школе и образовна улога културе“, </a:t>
            </a:r>
            <a:br>
              <a:rPr lang="sr-Cyrl-RS" sz="2200" dirty="0" smtClean="0">
                <a:solidFill>
                  <a:schemeClr val="accent1"/>
                </a:solidFill>
                <a:latin typeface="Calibri" pitchFamily="34" charset="0"/>
              </a:rPr>
            </a:br>
            <a:r>
              <a:rPr lang="sr-Cyrl-RS" sz="2200" dirty="0" smtClean="0">
                <a:solidFill>
                  <a:schemeClr val="accent1"/>
                </a:solidFill>
                <a:latin typeface="Calibri" pitchFamily="34" charset="0"/>
              </a:rPr>
              <a:t>19. јун 2015. године, Дечји културни центар, Београд</a:t>
            </a:r>
            <a:endParaRPr lang="sr-Cyrl-RS" sz="22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2053" name="Picture 5" descr="C:\Users\Korisnik\Desktop\Dramatematika upotrebljane slike\Picture39.jpg"/>
          <p:cNvPicPr>
            <a:picLocks noChangeAspect="1" noChangeArrowheads="1"/>
          </p:cNvPicPr>
          <p:nvPr/>
        </p:nvPicPr>
        <p:blipFill>
          <a:blip r:embed="rId2"/>
          <a:srcRect/>
          <a:stretch>
            <a:fillRect/>
          </a:stretch>
        </p:blipFill>
        <p:spPr bwMode="auto">
          <a:xfrm>
            <a:off x="928800" y="1573200"/>
            <a:ext cx="4456113" cy="2511425"/>
          </a:xfrm>
          <a:prstGeom prst="rect">
            <a:avLst/>
          </a:prstGeom>
          <a:noFill/>
        </p:spPr>
      </p:pic>
      <p:pic>
        <p:nvPicPr>
          <p:cNvPr id="2054" name="Picture 6" descr="C:\Users\Korisnik\Desktop\Dramatematika upotrebljane slike\Picture40.jpg"/>
          <p:cNvPicPr>
            <a:picLocks noChangeAspect="1" noChangeArrowheads="1"/>
          </p:cNvPicPr>
          <p:nvPr/>
        </p:nvPicPr>
        <p:blipFill>
          <a:blip r:embed="rId3"/>
          <a:srcRect/>
          <a:stretch>
            <a:fillRect/>
          </a:stretch>
        </p:blipFill>
        <p:spPr bwMode="auto">
          <a:xfrm>
            <a:off x="928800" y="4215600"/>
            <a:ext cx="4456113" cy="2505075"/>
          </a:xfrm>
          <a:prstGeom prst="rect">
            <a:avLst/>
          </a:prstGeom>
          <a:noFill/>
        </p:spPr>
      </p:pic>
      <p:pic>
        <p:nvPicPr>
          <p:cNvPr id="2055" name="Picture 7" descr="C:\Users\Korisnik\Desktop\Dramatematika upotrebljane slike\Picture41.jpg"/>
          <p:cNvPicPr>
            <a:picLocks noChangeAspect="1" noChangeArrowheads="1"/>
          </p:cNvPicPr>
          <p:nvPr/>
        </p:nvPicPr>
        <p:blipFill>
          <a:blip r:embed="rId4"/>
          <a:srcRect/>
          <a:stretch>
            <a:fillRect/>
          </a:stretch>
        </p:blipFill>
        <p:spPr bwMode="auto">
          <a:xfrm>
            <a:off x="5857200" y="2001600"/>
            <a:ext cx="2511425" cy="4456112"/>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400" dirty="0" smtClean="0">
                <a:solidFill>
                  <a:schemeClr val="accent1"/>
                </a:solidFill>
                <a:latin typeface="Calibri" pitchFamily="34" charset="0"/>
              </a:rPr>
              <a:t>Завршна сцена драмског игроказа „Правила логаритмовања“,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25. септембар 2015. године, </a:t>
            </a:r>
            <a:br>
              <a:rPr lang="sr-Cyrl-RS" sz="2400" dirty="0" smtClean="0">
                <a:solidFill>
                  <a:schemeClr val="accent1"/>
                </a:solidFill>
                <a:latin typeface="Calibri" pitchFamily="34" charset="0"/>
              </a:rPr>
            </a:br>
            <a:r>
              <a:rPr lang="en-US" sz="2400" dirty="0" smtClean="0">
                <a:solidFill>
                  <a:schemeClr val="accent1"/>
                </a:solidFill>
                <a:latin typeface="Calibri" pitchFamily="34" charset="0"/>
              </a:rPr>
              <a:t>Piazza </a:t>
            </a:r>
            <a:r>
              <a:rPr lang="en-US" sz="2400" dirty="0" err="1" smtClean="0">
                <a:solidFill>
                  <a:schemeClr val="accent1"/>
                </a:solidFill>
                <a:latin typeface="Calibri" pitchFamily="34" charset="0"/>
              </a:rPr>
              <a:t>dei</a:t>
            </a:r>
            <a:r>
              <a:rPr lang="en-US" sz="2400" dirty="0" smtClean="0">
                <a:solidFill>
                  <a:schemeClr val="accent1"/>
                </a:solidFill>
                <a:latin typeface="Calibri" pitchFamily="34" charset="0"/>
              </a:rPr>
              <a:t> </a:t>
            </a:r>
            <a:r>
              <a:rPr lang="en-US" sz="2400" dirty="0" err="1" smtClean="0">
                <a:solidFill>
                  <a:schemeClr val="accent1"/>
                </a:solidFill>
                <a:latin typeface="Calibri" pitchFamily="34" charset="0"/>
              </a:rPr>
              <a:t>Miracoli</a:t>
            </a:r>
            <a:r>
              <a:rPr lang="en-US" sz="2400" dirty="0" smtClean="0">
                <a:solidFill>
                  <a:schemeClr val="accent1"/>
                </a:solidFill>
                <a:latin typeface="Calibri" pitchFamily="34" charset="0"/>
              </a:rPr>
              <a:t> </a:t>
            </a:r>
            <a:r>
              <a:rPr lang="sr-Cyrl-RS" sz="2400" dirty="0" smtClean="0">
                <a:solidFill>
                  <a:schemeClr val="accent1"/>
                </a:solidFill>
                <a:latin typeface="Calibri" pitchFamily="34" charset="0"/>
              </a:rPr>
              <a:t>– „Поље чуда“, Пиза, Италија</a:t>
            </a:r>
            <a:endParaRPr lang="sr-Cyrl-RS" sz="24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1027" name="Picture 3" descr="C:\Users\Korisnik\Desktop\Dramatematika upotrebljane slike\Picture32.jpg"/>
          <p:cNvPicPr>
            <a:picLocks noChangeAspect="1" noChangeArrowheads="1"/>
          </p:cNvPicPr>
          <p:nvPr/>
        </p:nvPicPr>
        <p:blipFill>
          <a:blip r:embed="rId2"/>
          <a:srcRect/>
          <a:stretch>
            <a:fillRect/>
          </a:stretch>
        </p:blipFill>
        <p:spPr bwMode="auto">
          <a:xfrm>
            <a:off x="2858400" y="1713600"/>
            <a:ext cx="3743325" cy="4986337"/>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572528" cy="1500174"/>
          </a:xfrm>
        </p:spPr>
        <p:txBody>
          <a:bodyPr/>
          <a:lstStyle/>
          <a:p>
            <a:pPr algn="ctr"/>
            <a:r>
              <a:rPr lang="sr-Cyrl-RS" sz="2400" dirty="0" smtClean="0">
                <a:solidFill>
                  <a:schemeClr val="accent1"/>
                </a:solidFill>
                <a:latin typeface="Calibri" pitchFamily="34" charset="0"/>
              </a:rPr>
              <a:t>Завршна сцена драмског игроказа „Правила логаритмовања“, </a:t>
            </a:r>
            <a:br>
              <a:rPr lang="sr-Cyrl-RS" sz="2400" dirty="0" smtClean="0">
                <a:solidFill>
                  <a:schemeClr val="accent1"/>
                </a:solidFill>
                <a:latin typeface="Calibri" pitchFamily="34" charset="0"/>
              </a:rPr>
            </a:br>
            <a:r>
              <a:rPr lang="sr-Cyrl-RS" sz="2400" dirty="0" smtClean="0">
                <a:solidFill>
                  <a:schemeClr val="accent1"/>
                </a:solidFill>
                <a:latin typeface="Calibri" pitchFamily="34" charset="0"/>
              </a:rPr>
              <a:t>25. септембар 2015. године, </a:t>
            </a:r>
            <a:br>
              <a:rPr lang="sr-Cyrl-RS" sz="2400" dirty="0" smtClean="0">
                <a:solidFill>
                  <a:schemeClr val="accent1"/>
                </a:solidFill>
                <a:latin typeface="Calibri" pitchFamily="34" charset="0"/>
              </a:rPr>
            </a:br>
            <a:r>
              <a:rPr lang="en-US" sz="2400" dirty="0" smtClean="0">
                <a:solidFill>
                  <a:schemeClr val="accent1"/>
                </a:solidFill>
                <a:latin typeface="Calibri" pitchFamily="34" charset="0"/>
              </a:rPr>
              <a:t>Piazza </a:t>
            </a:r>
            <a:r>
              <a:rPr lang="en-US" sz="2400" dirty="0" err="1" smtClean="0">
                <a:solidFill>
                  <a:schemeClr val="accent1"/>
                </a:solidFill>
                <a:latin typeface="Calibri" pitchFamily="34" charset="0"/>
              </a:rPr>
              <a:t>dei</a:t>
            </a:r>
            <a:r>
              <a:rPr lang="en-US" sz="2400" dirty="0" smtClean="0">
                <a:solidFill>
                  <a:schemeClr val="accent1"/>
                </a:solidFill>
                <a:latin typeface="Calibri" pitchFamily="34" charset="0"/>
              </a:rPr>
              <a:t> </a:t>
            </a:r>
            <a:r>
              <a:rPr lang="en-US" sz="2400" dirty="0" err="1" smtClean="0">
                <a:solidFill>
                  <a:schemeClr val="accent1"/>
                </a:solidFill>
                <a:latin typeface="Calibri" pitchFamily="34" charset="0"/>
              </a:rPr>
              <a:t>Miracoli</a:t>
            </a:r>
            <a:r>
              <a:rPr lang="en-US" sz="2400" dirty="0" smtClean="0">
                <a:solidFill>
                  <a:schemeClr val="accent1"/>
                </a:solidFill>
                <a:latin typeface="Calibri" pitchFamily="34" charset="0"/>
              </a:rPr>
              <a:t> </a:t>
            </a:r>
            <a:r>
              <a:rPr lang="sr-Cyrl-RS" sz="2400" dirty="0" smtClean="0">
                <a:solidFill>
                  <a:schemeClr val="accent1"/>
                </a:solidFill>
                <a:latin typeface="Calibri" pitchFamily="34" charset="0"/>
              </a:rPr>
              <a:t>– „Поље чуда“, Пиза, Италија</a:t>
            </a:r>
            <a:endParaRPr lang="sr-Cyrl-RS" sz="2400" dirty="0" smtClean="0">
              <a:solidFill>
                <a:srgbClr val="00E2F0"/>
              </a:solidFill>
              <a:latin typeface="Calibri" pitchFamily="34" charset="0"/>
            </a:endParaRPr>
          </a:p>
        </p:txBody>
      </p:sp>
      <p:sp>
        <p:nvSpPr>
          <p:cNvPr id="7" name="Content Placeholder 2"/>
          <p:cNvSpPr txBox="1">
            <a:spLocks/>
          </p:cNvSpPr>
          <p:nvPr/>
        </p:nvSpPr>
        <p:spPr bwMode="auto">
          <a:xfrm>
            <a:off x="642910" y="1571612"/>
            <a:ext cx="8001056" cy="35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endParaRPr lang="sr-Cyrl-RS" sz="2000" dirty="0" smtClean="0">
              <a:solidFill>
                <a:srgbClr val="00E2F0"/>
              </a:solidFill>
              <a:latin typeface="Calibri" pitchFamily="34" charset="0"/>
            </a:endParaRPr>
          </a:p>
        </p:txBody>
      </p:sp>
      <p:pic>
        <p:nvPicPr>
          <p:cNvPr id="1026" name="Picture 2" descr="C:\Users\Korisnik\Desktop\Dramatematika upotrebljane slike\Picture2.jpg"/>
          <p:cNvPicPr>
            <a:picLocks noChangeAspect="1" noChangeArrowheads="1"/>
          </p:cNvPicPr>
          <p:nvPr/>
        </p:nvPicPr>
        <p:blipFill>
          <a:blip r:embed="rId2"/>
          <a:srcRect/>
          <a:stretch>
            <a:fillRect/>
          </a:stretch>
        </p:blipFill>
        <p:spPr bwMode="auto">
          <a:xfrm>
            <a:off x="1357200" y="1641600"/>
            <a:ext cx="6791325" cy="498633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Custom 1">
      <a:dk1>
        <a:srgbClr val="92D050"/>
      </a:dk1>
      <a:lt1>
        <a:sysClr val="window" lastClr="FFFFFF"/>
      </a:lt1>
      <a:dk2>
        <a:srgbClr val="4E5B6F"/>
      </a:dk2>
      <a:lt2>
        <a:srgbClr val="FFFFFF"/>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388C"/>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Layers</Template>
  <TotalTime>3026</TotalTime>
  <Words>6887</Words>
  <Application>Microsoft Office PowerPoint</Application>
  <PresentationFormat>On-screen Show (4:3)</PresentationFormat>
  <Paragraphs>508</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Layers</vt:lpstr>
      <vt:lpstr>ДраМАтематика</vt:lpstr>
      <vt:lpstr>Индивидуални  математички идентитет</vt:lpstr>
      <vt:lpstr>Индивидуални  математички идентитет</vt:lpstr>
      <vt:lpstr>Индивидуални  математички идентитет</vt:lpstr>
      <vt:lpstr>Приказ вежбе „Индивидуални математички идентитет“ за наставнике на конференцији „Културна улога школе и образовна улога културе“, 19. јун 2015. године, Дечји културни центар, Београд</vt:lpstr>
      <vt:lpstr>Приказ вежбе „Индивидуални математички идентитет“ за наставнике на конференцији „Културна улога школе и образовна улога културе“, 19. јун 2015. године, Дечји културни центар, Београд</vt:lpstr>
      <vt:lpstr>Ко смо ми? Како смо обележени? или Групни математички „идентитет“ </vt:lpstr>
      <vt:lpstr>Ко смо ми? Како смо обележени? или Групни математички „идентитет“ </vt:lpstr>
      <vt:lpstr>Slide 9</vt:lpstr>
      <vt:lpstr>Slide 10</vt:lpstr>
      <vt:lpstr>Slide 11</vt:lpstr>
      <vt:lpstr>Slide 12</vt:lpstr>
      <vt:lpstr>Кад си срећан</vt:lpstr>
      <vt:lpstr>Кад си срећан</vt:lpstr>
      <vt:lpstr>Кад си срећан</vt:lpstr>
      <vt:lpstr>Кад си срећан</vt:lpstr>
      <vt:lpstr>Slide 17</vt:lpstr>
      <vt:lpstr>Slide 18</vt:lpstr>
      <vt:lpstr>Замрзнуте слике </vt:lpstr>
      <vt:lpstr>Замрзнуте слике </vt:lpstr>
      <vt:lpstr>Замрзнуте слике </vt:lpstr>
      <vt:lpstr>Замрзнуте слике </vt:lpstr>
      <vt:lpstr>Замрзнуте слике </vt:lpstr>
      <vt:lpstr>Процес рада при решавању задатака аналитичке геометрије помоћу Замрзнутих  слика, 6. април 2015. године, Четврта гимназија у Београду</vt:lpstr>
      <vt:lpstr>Презентација „замрзнутих слика“  при решавању задатака аналитичке геометрије, 6. април 2015. године, Четврта гимназија у Београду</vt:lpstr>
      <vt:lpstr>Презентација „замрзнутих слика“  при решавању задатака аналитичке геометрије, 6. април 2015. године, Четврта гимназија у Београду</vt:lpstr>
      <vt:lpstr>Замрзнуте слике </vt:lpstr>
      <vt:lpstr>Замрзнуте слике </vt:lpstr>
      <vt:lpstr>Процес рада при решавању задатака помоћу  замрзнутих  слика на манифестацији „Мај – месец математике“, 10. мај 2015. године, Дечји културни центар, Београд</vt:lpstr>
      <vt:lpstr>Презентација „замрзнутих слика“   на манифестацији „Мај – месец математике“, 10. мај 2015. године, Дечји културни центар, Београд</vt:lpstr>
      <vt:lpstr>Презентација „замрзнутих слика“   на манифестацији „Мај – месец математике“, 10. мај 2015. године, Дечји културни центар, Београд</vt:lpstr>
      <vt:lpstr>Процес рада при решавању задатака помоћу замрзнутих  слика на конференцији „Културна улога школе и образовна улога културе“,  19. јун 2015. године, Дечји културни центар, Београд</vt:lpstr>
      <vt:lpstr>Три слике конструкције уписаног круга у троугао на конференцији „Културна улога школе и образовна улога културе“,  19. јун 2015. године, Дечји културни центар, Београд</vt:lpstr>
      <vt:lpstr>Жива (полу)права</vt:lpstr>
      <vt:lpstr>Жива (полу)права</vt:lpstr>
      <vt:lpstr>Жива (полу)права</vt:lpstr>
      <vt:lpstr>Експериментално решавање задатака</vt:lpstr>
      <vt:lpstr>Експериментално решавање задатака</vt:lpstr>
      <vt:lpstr>Експериментално решавање задатака</vt:lpstr>
      <vt:lpstr>Експериментално решавање задатака</vt:lpstr>
      <vt:lpstr>Експериментално решавање задатака</vt:lpstr>
      <vt:lpstr>ТВ дебата</vt:lpstr>
      <vt:lpstr>ТВ дебата</vt:lpstr>
      <vt:lpstr>ТВ дебата</vt:lpstr>
      <vt:lpstr>ТВ дебата</vt:lpstr>
      <vt:lpstr>Ухвати ме ако можеш</vt:lpstr>
      <vt:lpstr>Ухвати ме ако можеш</vt:lpstr>
      <vt:lpstr>Ухвати ме ако можеш</vt:lpstr>
      <vt:lpstr>Ухвати ме ако можеш</vt:lpstr>
      <vt:lpstr>Ухвати ме ако можеш</vt:lpstr>
      <vt:lpstr>Ухвати ме ако можеш</vt:lpstr>
      <vt:lpstr>Врућа столица</vt:lpstr>
      <vt:lpstr>Врућа столица</vt:lpstr>
      <vt:lpstr>Врућа столица</vt:lpstr>
      <vt:lpstr>Техника вајања</vt:lpstr>
      <vt:lpstr>Техника вајања</vt:lpstr>
      <vt:lpstr>Техника вајања</vt:lpstr>
      <vt:lpstr>Процес рада при решавању задатка аналитичке геометрије помоћу технике вајања, 6. април 2015. године, Четврта гимназија у Београду</vt:lpstr>
      <vt:lpstr>Техника вајања</vt:lpstr>
      <vt:lpstr>Презентација радова при представљању функција техником вајања  на конференцији „Културна улога школе и образовна улога културе“,  19. јун 2015. године, Дечји културни центар, Београд</vt:lpstr>
      <vt:lpstr>Математички плес</vt:lpstr>
      <vt:lpstr>Математички плес</vt:lpstr>
      <vt:lpstr>Математички плес</vt:lpstr>
      <vt:lpstr>Креативан драмски процес у математици</vt:lpstr>
      <vt:lpstr>Креативан драмски процес у математици</vt:lpstr>
      <vt:lpstr>Креативан драмски процес у математици</vt:lpstr>
      <vt:lpstr>Пример креативног  драмског процеса у математици</vt:lpstr>
      <vt:lpstr>Пример креативног  драмског процеса у математици</vt:lpstr>
      <vt:lpstr>Пример креативног  драмског процеса у математици</vt:lpstr>
      <vt:lpstr>Сцена из драмског игроказа „Правила логаритмовања“ одиграног на  конференцији „Културна улога школе и образовна улога културе“,  19. јун 2015. године, Дечји културни центар, Београд</vt:lpstr>
      <vt:lpstr>Сцене из драмског игроказа „Правила логаритмовања“ одиграног на  конференцији „Културна улога школе и образовна улога културе“,  19. јун 2015. године, Дечји културни центар, Београд</vt:lpstr>
      <vt:lpstr>Сцене из драмског игроказа „Правила логаритмовања“ одиграног на  конференцији „Културна улога школе и образовна улога културе“,  19. јун 2015. године, Дечји културни центар, Београд</vt:lpstr>
      <vt:lpstr>Сцене из драмског игроказа „Правила логаритмовања“ одиграног на  конференцији „Културна улога школе и образовна улога културе“,  19. јун 2015. године, Дечји културни центар, Београд</vt:lpstr>
      <vt:lpstr>Сцене из драмског игроказа „Правила логаритмовања“ одиграног на  конференцији „Културна улога школе и образовна улога културе“,  19. јун 2015. године, Дечји културни центар, Београд</vt:lpstr>
      <vt:lpstr>Завршна сцена драмског игроказа „Правила логаритмовања“,  25. септембар 2015. године,  Piazza dei Miracoli – „Поље чуда“, Пиза, Италија</vt:lpstr>
      <vt:lpstr>Завршна сцена драмског игроказа „Правила логаритмовања“,  25. септембар 2015. године,  Piazza dei Miracoli – „Поље чуда“, Пиза, Италија</vt:lpstr>
    </vt:vector>
  </TitlesOfParts>
  <Company>Cetvrta gimnazija u Beogradu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DraMAtematika</dc:title>
  <dc:creator>Miodrag Savovic</dc:creator>
  <cp:lastModifiedBy>Korisnik</cp:lastModifiedBy>
  <cp:revision>471</cp:revision>
  <dcterms:created xsi:type="dcterms:W3CDTF">2007-05-21T09:25:35Z</dcterms:created>
  <dcterms:modified xsi:type="dcterms:W3CDTF">2015-12-14T18:55:18Z</dcterms:modified>
</cp:coreProperties>
</file>